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1"/>
  </p:handoutMasterIdLst>
  <p:sldIdLst>
    <p:sldId id="2853" r:id="rId3"/>
    <p:sldId id="2854" r:id="rId5"/>
    <p:sldId id="2855" r:id="rId6"/>
    <p:sldId id="2856" r:id="rId7"/>
    <p:sldId id="296" r:id="rId8"/>
    <p:sldId id="297" r:id="rId9"/>
    <p:sldId id="2316" r:id="rId10"/>
    <p:sldId id="916" r:id="rId11"/>
    <p:sldId id="595" r:id="rId12"/>
    <p:sldId id="2323" r:id="rId13"/>
    <p:sldId id="2704" r:id="rId14"/>
    <p:sldId id="264" r:id="rId15"/>
    <p:sldId id="2544" r:id="rId16"/>
    <p:sldId id="2786" r:id="rId17"/>
    <p:sldId id="2695" r:id="rId18"/>
    <p:sldId id="357" r:id="rId19"/>
    <p:sldId id="2328" r:id="rId20"/>
    <p:sldId id="2711" r:id="rId21"/>
    <p:sldId id="2491" r:id="rId22"/>
    <p:sldId id="2492" r:id="rId23"/>
    <p:sldId id="2685" r:id="rId24"/>
    <p:sldId id="2686" r:id="rId25"/>
    <p:sldId id="2696" r:id="rId26"/>
    <p:sldId id="2687" r:id="rId27"/>
    <p:sldId id="2857" r:id="rId28"/>
    <p:sldId id="312" r:id="rId29"/>
    <p:sldId id="2315" r:id="rId30"/>
    <p:sldId id="314" r:id="rId31"/>
    <p:sldId id="2379" r:id="rId32"/>
    <p:sldId id="601" r:id="rId33"/>
    <p:sldId id="602" r:id="rId34"/>
    <p:sldId id="604" r:id="rId35"/>
    <p:sldId id="2545" r:id="rId36"/>
    <p:sldId id="2320" r:id="rId37"/>
    <p:sldId id="2706" r:id="rId38"/>
    <p:sldId id="315" r:id="rId39"/>
    <p:sldId id="2862" r:id="rId40"/>
    <p:sldId id="2700" r:id="rId41"/>
    <p:sldId id="2861" r:id="rId42"/>
    <p:sldId id="2863" r:id="rId43"/>
    <p:sldId id="316" r:id="rId44"/>
    <p:sldId id="358" r:id="rId45"/>
    <p:sldId id="2707" r:id="rId46"/>
    <p:sldId id="2329" r:id="rId47"/>
    <p:sldId id="2792" r:id="rId48"/>
    <p:sldId id="2852" r:id="rId49"/>
    <p:sldId id="2788" r:id="rId50"/>
    <p:sldId id="2312" r:id="rId51"/>
    <p:sldId id="2313" r:id="rId52"/>
    <p:sldId id="323" r:id="rId53"/>
    <p:sldId id="2693" r:id="rId54"/>
    <p:sldId id="2694" r:id="rId55"/>
    <p:sldId id="2546" r:id="rId56"/>
    <p:sldId id="2697" r:id="rId57"/>
    <p:sldId id="2322" r:id="rId58"/>
    <p:sldId id="2789" r:id="rId59"/>
    <p:sldId id="2712" r:id="rId60"/>
    <p:sldId id="330" r:id="rId61"/>
    <p:sldId id="2791" r:id="rId62"/>
    <p:sldId id="623" r:id="rId63"/>
    <p:sldId id="2314" r:id="rId64"/>
    <p:sldId id="331" r:id="rId65"/>
    <p:sldId id="333" r:id="rId66"/>
    <p:sldId id="361" r:id="rId67"/>
    <p:sldId id="363" r:id="rId68"/>
    <p:sldId id="362" r:id="rId69"/>
    <p:sldId id="616" r:id="rId70"/>
    <p:sldId id="917" r:id="rId71"/>
    <p:sldId id="2858" r:id="rId72"/>
    <p:sldId id="337" r:id="rId73"/>
    <p:sldId id="451" r:id="rId74"/>
    <p:sldId id="2779" r:id="rId75"/>
    <p:sldId id="2710" r:id="rId76"/>
    <p:sldId id="2683" r:id="rId77"/>
    <p:sldId id="2778" r:id="rId78"/>
    <p:sldId id="2859" r:id="rId79"/>
    <p:sldId id="2860" r:id="rId80"/>
  </p:sldIdLst>
  <p:sldSz cx="12192000" cy="6858000"/>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306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慎独" initials="慎" lastIdx="1" clrIdx="0"/>
  <p:cmAuthor id="2" name="edu" initials="e" lastIdx="9" clrIdx="1"/>
  <p:cmAuthor id="3" name="fan danhui" initials="fd" lastIdx="10" clrIdx="2"/>
  <p:cmAuthor id="4" name="Microsoft 帐户" initials="M帐"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6B6B6B"/>
    <a:srgbClr val="FFFFCC"/>
    <a:srgbClr val="9D211B"/>
    <a:srgbClr val="3D3D3D"/>
    <a:srgbClr val="0D0D0D"/>
    <a:srgbClr val="171717"/>
    <a:srgbClr val="666666"/>
    <a:srgbClr val="CC9494"/>
    <a:srgbClr val="C93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29" autoAdjust="0"/>
    <p:restoredTop sz="86808" autoAdjust="0"/>
  </p:normalViewPr>
  <p:slideViewPr>
    <p:cSldViewPr snapToGrid="0" showGuides="1">
      <p:cViewPr varScale="1">
        <p:scale>
          <a:sx n="51" d="100"/>
          <a:sy n="51" d="100"/>
        </p:scale>
        <p:origin x="64" y="280"/>
      </p:cViewPr>
      <p:guideLst>
        <p:guide orient="horz" pos="2156"/>
        <p:guide pos="3069"/>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3" d="100"/>
          <a:sy n="53" d="100"/>
        </p:scale>
        <p:origin x="1936"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gs" Target="tags/tag24.xml"/><Relationship Id="rId85" Type="http://schemas.openxmlformats.org/officeDocument/2006/relationships/commentAuthors" Target="commentAuthors.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26B17C-8F5D-4EF9-9C76-62302ED3A9B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024B63-61EB-467E-AD0D-FF04A5162B97}"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B87AC3-3100-452D-8F3E-F0A79E8198E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0C05E-EEE9-4BA6-8BE4-2CD631C72D61}"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幻灯片图像占位符 1"/>
          <p:cNvSpPr>
            <a:spLocks noGrp="1" noRot="1" noChangeAspect="1"/>
          </p:cNvSpPr>
          <p:nvPr>
            <p:ph type="sldImg"/>
          </p:nvPr>
        </p:nvSpPr>
        <p:spPr/>
      </p:sp>
      <p:sp>
        <p:nvSpPr>
          <p:cNvPr id="1048589" name="备注占位符 2"/>
          <p:cNvSpPr>
            <a:spLocks noGrp="1"/>
          </p:cNvSpPr>
          <p:nvPr>
            <p:ph type="body" idx="1"/>
          </p:nvPr>
        </p:nvSpPr>
        <p:spPr/>
        <p:txBody>
          <a:bodyPr/>
          <a:lstStyle/>
          <a:p>
            <a:endParaRPr lang="zh-CN" altLang="en-US" dirty="0"/>
          </a:p>
        </p:txBody>
      </p:sp>
      <p:sp>
        <p:nvSpPr>
          <p:cNvPr id="1048590" name="页脚占位符 5"/>
          <p:cNvSpPr>
            <a:spLocks noGrp="1"/>
          </p:cNvSpPr>
          <p:nvPr>
            <p:ph type="ftr" sz="quarter" idx="4"/>
          </p:nvPr>
        </p:nvSpPr>
        <p:spPr/>
        <p:txBody>
          <a:bodyPr/>
          <a:lstStyle/>
          <a:p>
            <a:endParaRPr lang="zh-CN" altLang="en-US"/>
          </a:p>
        </p:txBody>
      </p:sp>
      <p:sp>
        <p:nvSpPr>
          <p:cNvPr id="1048591" name="日期占位符 3"/>
          <p:cNvSpPr>
            <a:spLocks noGrp="1"/>
          </p:cNvSpPr>
          <p:nvPr>
            <p:ph type="dt" idx="1"/>
          </p:nvPr>
        </p:nvSpPr>
        <p:spPr/>
        <p:txBody>
          <a:bodyPr/>
          <a:lstStyle/>
          <a:p>
            <a:fld id="{30C85084-376C-491E-849D-01A26ABF0C2A}" type="datetime1">
              <a:rPr lang="zh-CN" altLang="en-US" smtClean="0"/>
            </a:fld>
            <a:endParaRPr lang="zh-CN" altLang="en-US"/>
          </a:p>
        </p:txBody>
      </p:sp>
      <p:sp>
        <p:nvSpPr>
          <p:cNvPr id="1048592"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
        <p:nvSpPr>
          <p:cNvPr id="4" name="灯片编号占位符 3"/>
          <p:cNvSpPr>
            <a:spLocks noGrp="1"/>
          </p:cNvSpPr>
          <p:nvPr>
            <p:ph type="sldNum" sz="quarter" idx="10"/>
          </p:nvPr>
        </p:nvSpPr>
        <p:spPr/>
        <p:txBody>
          <a:bodyPr/>
          <a:lstStyle/>
          <a:p>
            <a:fld id="{84A0C05E-EEE9-4BA6-8BE4-2CD631C72D6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第一">
    <p:bg>
      <p:bgPr>
        <a:solidFill>
          <a:srgbClr val="FCFDFA"/>
        </a:solidFill>
        <a:effectLst/>
      </p:bgPr>
    </p:bg>
    <p:spTree>
      <p:nvGrpSpPr>
        <p:cNvPr id="1" name=""/>
        <p:cNvGrpSpPr/>
        <p:nvPr/>
      </p:nvGrpSpPr>
      <p:grpSpPr>
        <a:xfrm>
          <a:off x="0" y="0"/>
          <a:ext cx="0" cy="0"/>
          <a:chOff x="0" y="0"/>
          <a:chExt cx="0" cy="0"/>
        </a:xfrm>
      </p:grpSpPr>
      <p:sp>
        <p:nvSpPr>
          <p:cNvPr id="11" name="矩形 10"/>
          <p:cNvSpPr/>
          <p:nvPr userDrawn="1"/>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 一、新民主主义革命理论形成的依据是什么？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382738" y="6440536"/>
            <a:ext cx="3743923" cy="323165"/>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a:t>
            </a: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和中国特色社会主义理论体系</a:t>
            </a: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第二">
    <p:bg>
      <p:bgPr>
        <a:solidFill>
          <a:srgbClr val="FCFDFA"/>
        </a:solidFill>
        <a:effectLst/>
      </p:bgPr>
    </p:bg>
    <p:spTree>
      <p:nvGrpSpPr>
        <p:cNvPr id="1" name=""/>
        <p:cNvGrpSpPr/>
        <p:nvPr/>
      </p:nvGrpSpPr>
      <p:grpSpPr>
        <a:xfrm>
          <a:off x="0" y="0"/>
          <a:ext cx="0" cy="0"/>
          <a:chOff x="0" y="0"/>
          <a:chExt cx="0" cy="0"/>
        </a:xfrm>
      </p:grpSpPr>
      <p:sp>
        <p:nvSpPr>
          <p:cNvPr id="11" name="矩形 10"/>
          <p:cNvSpPr/>
          <p:nvPr userDrawn="1"/>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、新民主主义革命理论的主要内容是什么？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第三">
    <p:bg>
      <p:bgPr>
        <a:solidFill>
          <a:srgbClr val="FCFDFA"/>
        </a:solidFill>
        <a:effectLst/>
      </p:bgPr>
    </p:bg>
    <p:spTree>
      <p:nvGrpSpPr>
        <p:cNvPr id="1" name=""/>
        <p:cNvGrpSpPr/>
        <p:nvPr/>
      </p:nvGrpSpPr>
      <p:grpSpPr>
        <a:xfrm>
          <a:off x="0" y="0"/>
          <a:ext cx="0" cy="0"/>
          <a:chOff x="0" y="0"/>
          <a:chExt cx="0" cy="0"/>
        </a:xfrm>
      </p:grpSpPr>
      <p:sp>
        <p:nvSpPr>
          <p:cNvPr id="11" name="矩形 10"/>
          <p:cNvSpPr/>
          <p:nvPr userDrawn="1"/>
        </p:nvSpPr>
        <p:spPr>
          <a:xfrm>
            <a:off x="9944100" y="210507"/>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三</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、新民主主义革命理论有何重大意义？</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思维导图">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sp>
          <p:nvSpPr>
            <p:cNvPr id="7" name="矩形 6"/>
            <p:cNvSpPr/>
            <p:nvPr/>
          </p:nvSpPr>
          <p:spPr>
            <a:xfrm>
              <a:off x="0" y="0"/>
              <a:ext cx="12192000" cy="6858000"/>
            </a:xfrm>
            <a:prstGeom prst="rect">
              <a:avLst/>
            </a:prstGeom>
            <a:gradFill>
              <a:gsLst>
                <a:gs pos="53000">
                  <a:srgbClr val="EFC879"/>
                </a:gs>
                <a:gs pos="100000">
                  <a:srgbClr val="AF1E22"/>
                </a:gs>
                <a:gs pos="0">
                  <a:srgbClr val="B0261F"/>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对角圆角 16"/>
            <p:cNvSpPr/>
            <p:nvPr/>
          </p:nvSpPr>
          <p:spPr>
            <a:xfrm>
              <a:off x="241300" y="203200"/>
              <a:ext cx="11725468" cy="6435807"/>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对角圆角 12"/>
            <p:cNvSpPr/>
            <p:nvPr/>
          </p:nvSpPr>
          <p:spPr>
            <a:xfrm>
              <a:off x="169841" y="131528"/>
              <a:ext cx="11857399" cy="6587927"/>
            </a:xfrm>
            <a:prstGeom prst="rect">
              <a:avLst/>
            </a:prstGeom>
            <a:noFill/>
            <a:ln w="19050">
              <a:solidFill>
                <a:srgbClr val="FFFDF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CFDFA"/>
        </a:solidFill>
        <a:effectLst/>
      </p:bgPr>
    </p:bg>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一">
    <p:bg>
      <p:bgPr>
        <a:solidFill>
          <a:srgbClr val="FCFDFA"/>
        </a:solidFill>
        <a:effectLst/>
      </p:bgPr>
    </p:bg>
    <p:spTree>
      <p:nvGrpSpPr>
        <p:cNvPr id="1" name=""/>
        <p:cNvGrpSpPr/>
        <p:nvPr/>
      </p:nvGrpSpPr>
      <p:grpSpPr>
        <a:xfrm>
          <a:off x="0" y="0"/>
          <a:ext cx="0" cy="0"/>
          <a:chOff x="0" y="0"/>
          <a:chExt cx="0" cy="0"/>
        </a:xfrm>
      </p:grpSpPr>
      <p:sp>
        <p:nvSpPr>
          <p:cNvPr id="8" name="文本框 7"/>
          <p:cNvSpPr txBox="1"/>
          <p:nvPr userDrawn="1"/>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100" b="0" kern="1200" dirty="0" smtClean="0">
                <a:solidFill>
                  <a:schemeClr val="bg1">
                    <a:lumMod val="50000"/>
                  </a:schemeClr>
                </a:solidFill>
                <a:latin typeface="微软雅黑" panose="020B0503020204020204" pitchFamily="34" charset="-122"/>
                <a:ea typeface="微软雅黑" panose="020B0503020204020204" pitchFamily="34" charset="-122"/>
                <a:cs typeface="+mn-cs"/>
              </a:rPr>
              <a:t>马克思主义为什么要中国化？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3384815" y="-800302"/>
            <a:ext cx="627276" cy="627276"/>
          </a:xfrm>
          <a:prstGeom prst="rect">
            <a:avLst/>
          </a:prstGeom>
          <a:solidFill>
            <a:srgbClr val="B02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5851789" y="-800302"/>
            <a:ext cx="627276" cy="627276"/>
          </a:xfrm>
          <a:prstGeom prst="rect">
            <a:avLst/>
          </a:prstGeom>
          <a:solidFill>
            <a:srgbClr val="ED9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4997778" y="-800302"/>
            <a:ext cx="627276" cy="627276"/>
          </a:xfrm>
          <a:prstGeom prst="rect">
            <a:avLst/>
          </a:prstGeom>
          <a:solidFill>
            <a:srgbClr val="D07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4185676" y="-800302"/>
            <a:ext cx="627276" cy="627276"/>
          </a:xfrm>
          <a:prstGeom prst="rect">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705800" y="-800302"/>
            <a:ext cx="627277" cy="627277"/>
          </a:xfrm>
          <a:prstGeom prst="rect">
            <a:avLst/>
          </a:prstGeom>
          <a:solidFill>
            <a:srgbClr val="F6CB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559811" y="-800303"/>
            <a:ext cx="627277" cy="627277"/>
          </a:xfrm>
          <a:prstGeom prst="rect">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8371913" y="-800304"/>
            <a:ext cx="627277" cy="627277"/>
          </a:xfrm>
          <a:prstGeom prst="rect">
            <a:avLst/>
          </a:prstGeom>
          <a:solidFill>
            <a:srgbClr val="DCB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microsoft.com/office/2007/relationships/hdphoto" Target="../media/image16.wdp"/><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22.jpeg"/><Relationship Id="rId2" Type="http://schemas.openxmlformats.org/officeDocument/2006/relationships/tags" Target="../tags/tag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microsoft.com/office/2007/relationships/hdphoto" Target="../media/image24.wdp"/><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25.jpeg"/><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30.png"/><Relationship Id="rId3" Type="http://schemas.microsoft.com/office/2007/relationships/hdphoto" Target="../media/image29.wdp"/><Relationship Id="rId2" Type="http://schemas.openxmlformats.org/officeDocument/2006/relationships/image" Target="../media/image28.png"/><Relationship Id="rId1"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image" Target="../media/image34.png"/><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microsoft.com/office/2007/relationships/hdphoto" Target="../media/image6.wdp"/><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image" Target="../media/image35.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image" Target="../media/image36.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3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tags" Target="../tags/tag10.xml"/><Relationship Id="rId2" Type="http://schemas.openxmlformats.org/officeDocument/2006/relationships/image" Target="../media/image39.png"/><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42.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2.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microsoft.com/office/2007/relationships/hdphoto" Target="../media/image24.wdp"/><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microsoft.com/office/2007/relationships/hdphoto" Target="../media/image16.wdp"/><Relationship Id="rId1"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50.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52.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53.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microsoft.com/office/2007/relationships/hdphoto" Target="../media/image16.wdp"/><Relationship Id="rId1"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55.jpeg"/><Relationship Id="rId1" Type="http://schemas.openxmlformats.org/officeDocument/2006/relationships/image" Target="../media/image54.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image" Target="../media/image61.jpe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microsoft.com/office/2007/relationships/hdphoto" Target="../media/image24.wdp"/><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2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microsoft.com/office/2007/relationships/hdphoto" Target="../media/image24.wdp"/><Relationship Id="rId1" Type="http://schemas.openxmlformats.org/officeDocument/2006/relationships/image" Target="../media/image23.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xml"/><Relationship Id="rId2" Type="http://schemas.microsoft.com/office/2007/relationships/hdphoto" Target="../media/image16.wdp"/><Relationship Id="rId1" Type="http://schemas.openxmlformats.org/officeDocument/2006/relationships/image" Target="../media/image1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3.xml"/><Relationship Id="rId2" Type="http://schemas.microsoft.com/office/2007/relationships/hdphoto" Target="../media/image24.wdp"/><Relationship Id="rId1" Type="http://schemas.openxmlformats.org/officeDocument/2006/relationships/image" Target="../media/image2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3.xml"/><Relationship Id="rId2" Type="http://schemas.openxmlformats.org/officeDocument/2006/relationships/tags" Target="../tags/tag22.xml"/><Relationship Id="rId1" Type="http://schemas.openxmlformats.org/officeDocument/2006/relationships/image" Target="../media/image34.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3.xml"/><Relationship Id="rId2" Type="http://schemas.openxmlformats.org/officeDocument/2006/relationships/tags" Target="../tags/tag23.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5.xml"/><Relationship Id="rId2" Type="http://schemas.microsoft.com/office/2007/relationships/hdphoto" Target="../media/image24.wdp"/><Relationship Id="rId1" Type="http://schemas.openxmlformats.org/officeDocument/2006/relationships/image" Target="../media/image2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6.xml"/><Relationship Id="rId3" Type="http://schemas.microsoft.com/office/2007/relationships/hdphoto" Target="../media/image71.wdp"/><Relationship Id="rId2" Type="http://schemas.openxmlformats.org/officeDocument/2006/relationships/image" Target="../media/image70.png"/><Relationship Id="rId1" Type="http://schemas.openxmlformats.org/officeDocument/2006/relationships/image" Target="../media/image8.jpe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6.xml"/><Relationship Id="rId2" Type="http://schemas.openxmlformats.org/officeDocument/2006/relationships/image" Target="../media/image73.png"/><Relationship Id="rId1" Type="http://schemas.openxmlformats.org/officeDocument/2006/relationships/image" Target="../media/image72.tiff"/></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8"/>
          <p:cNvGrpSpPr/>
          <p:nvPr/>
        </p:nvGrpSpPr>
        <p:grpSpPr>
          <a:xfrm>
            <a:off x="-8793" y="-35954"/>
            <a:ext cx="12200793" cy="6893954"/>
            <a:chOff x="-8793" y="-35954"/>
            <a:chExt cx="12200793" cy="6893954"/>
          </a:xfrm>
        </p:grpSpPr>
        <p:grpSp>
          <p:nvGrpSpPr>
            <p:cNvPr id="29" name="组合 3"/>
            <p:cNvGrpSpPr/>
            <p:nvPr/>
          </p:nvGrpSpPr>
          <p:grpSpPr>
            <a:xfrm>
              <a:off x="-8793" y="0"/>
              <a:ext cx="12200793" cy="6858000"/>
              <a:chOff x="-1" y="-20360"/>
              <a:chExt cx="12200793" cy="6858000"/>
            </a:xfrm>
          </p:grpSpPr>
          <p:pic>
            <p:nvPicPr>
              <p:cNvPr id="2097152" name="图片 1"/>
              <p:cNvPicPr>
                <a:picLocks noChangeAspect="1"/>
              </p:cNvPicPr>
              <p:nvPr/>
            </p:nvPicPr>
            <p:blipFill rotWithShape="1">
              <a:blip r:embed="rId1" cstate="print"/>
              <a:srcRect t="56923" b="12081"/>
              <a:stretch>
                <a:fillRect/>
              </a:stretch>
            </p:blipFill>
            <p:spPr>
              <a:xfrm>
                <a:off x="8792" y="1836600"/>
                <a:ext cx="12191999" cy="5001040"/>
              </a:xfrm>
              <a:prstGeom prst="rect">
                <a:avLst/>
              </a:prstGeom>
            </p:spPr>
          </p:pic>
          <p:sp>
            <p:nvSpPr>
              <p:cNvPr id="1048578" name="矩形 2"/>
              <p:cNvSpPr/>
              <p:nvPr/>
            </p:nvSpPr>
            <p:spPr>
              <a:xfrm>
                <a:off x="-1" y="-20360"/>
                <a:ext cx="12200793" cy="5845774"/>
              </a:xfrm>
              <a:prstGeom prst="rect">
                <a:avLst/>
              </a:prstGeom>
              <a:gradFill>
                <a:gsLst>
                  <a:gs pos="0">
                    <a:srgbClr val="E9EDF0">
                      <a:alpha val="0"/>
                    </a:srgbClr>
                  </a:gs>
                  <a:gs pos="31000">
                    <a:srgbClr val="ECEFF2">
                      <a:alpha val="80000"/>
                    </a:srgbClr>
                  </a:gs>
                  <a:gs pos="52874">
                    <a:srgbClr val="EDF0F3"/>
                  </a:gs>
                  <a:gs pos="74400">
                    <a:srgbClr val="EEF0F3"/>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79" name="矩形 27"/>
            <p:cNvSpPr/>
            <p:nvPr/>
          </p:nvSpPr>
          <p:spPr>
            <a:xfrm rot="16200000">
              <a:off x="-2207007" y="2176147"/>
              <a:ext cx="6893954" cy="2469752"/>
            </a:xfrm>
            <a:prstGeom prst="rect">
              <a:avLst/>
            </a:prstGeom>
            <a:gradFill>
              <a:gsLst>
                <a:gs pos="0">
                  <a:srgbClr val="E9EDF0">
                    <a:alpha val="0"/>
                  </a:srgbClr>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28" name="直接连接符 4"/>
          <p:cNvCxnSpPr/>
          <p:nvPr/>
        </p:nvCxnSpPr>
        <p:spPr>
          <a:xfrm>
            <a:off x="2474843" y="541585"/>
            <a:ext cx="9723762"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nvGrpSpPr>
          <p:cNvPr id="31" name="组合 6"/>
          <p:cNvGrpSpPr/>
          <p:nvPr/>
        </p:nvGrpSpPr>
        <p:grpSpPr>
          <a:xfrm rot="0">
            <a:off x="2843530" y="3835400"/>
            <a:ext cx="6435090" cy="0"/>
            <a:chOff x="2843658" y="3481479"/>
            <a:chExt cx="6434813" cy="1"/>
          </a:xfrm>
        </p:grpSpPr>
        <p:cxnSp>
          <p:nvCxnSpPr>
            <p:cNvPr id="3145729" name="直接连接符 7"/>
            <p:cNvCxnSpPr/>
            <p:nvPr/>
          </p:nvCxnSpPr>
          <p:spPr>
            <a:xfrm>
              <a:off x="6803356" y="3481479"/>
              <a:ext cx="2475115"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cxnSp>
          <p:nvCxnSpPr>
            <p:cNvPr id="3145730" name="直接连接符 8"/>
            <p:cNvCxnSpPr>
              <a:endCxn id="1048580" idx="1"/>
            </p:cNvCxnSpPr>
            <p:nvPr/>
          </p:nvCxnSpPr>
          <p:spPr>
            <a:xfrm>
              <a:off x="2843658" y="3481479"/>
              <a:ext cx="2390885" cy="1"/>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grpSp>
        <p:nvGrpSpPr>
          <p:cNvPr id="33" name="组合 35"/>
          <p:cNvGrpSpPr/>
          <p:nvPr/>
        </p:nvGrpSpPr>
        <p:grpSpPr>
          <a:xfrm>
            <a:off x="2707914" y="1902656"/>
            <a:ext cx="6776170" cy="1507079"/>
            <a:chOff x="2707914" y="1969331"/>
            <a:chExt cx="6776170" cy="1507079"/>
          </a:xfrm>
        </p:grpSpPr>
        <p:grpSp>
          <p:nvGrpSpPr>
            <p:cNvPr id="34" name="组合 36"/>
            <p:cNvGrpSpPr/>
            <p:nvPr/>
          </p:nvGrpSpPr>
          <p:grpSpPr>
            <a:xfrm>
              <a:off x="2707914" y="1969331"/>
              <a:ext cx="6776170" cy="1507079"/>
              <a:chOff x="2707914" y="1969331"/>
              <a:chExt cx="6776170" cy="1507079"/>
            </a:xfrm>
          </p:grpSpPr>
          <p:sp>
            <p:nvSpPr>
              <p:cNvPr id="1048582" name="文本框 39"/>
              <p:cNvSpPr txBox="1"/>
              <p:nvPr/>
            </p:nvSpPr>
            <p:spPr>
              <a:xfrm>
                <a:off x="3262396" y="1969331"/>
                <a:ext cx="6221688" cy="1507079"/>
              </a:xfrm>
              <a:prstGeom prst="rect">
                <a:avLst/>
              </a:prstGeom>
              <a:noFill/>
            </p:spPr>
            <p:txBody>
              <a:bodyPr wrap="square" rtlCol="0">
                <a:spAutoFit/>
              </a:bodyPr>
              <a:lstStyle/>
              <a:p>
                <a:pPr marL="0" lvl="1">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毛泽东思想和中国特色</a:t>
                </a:r>
                <a:endParaRPr lang="zh-CN" altLang="en-US" sz="4000" b="1" spc="300" dirty="0">
                  <a:solidFill>
                    <a:srgbClr val="AF1E22"/>
                  </a:solidFill>
                  <a:latin typeface="微软雅黑" panose="020B0503020204020204" pitchFamily="34" charset="-122"/>
                  <a:ea typeface="微软雅黑" panose="020B0503020204020204" pitchFamily="34" charset="-122"/>
                </a:endParaRPr>
              </a:p>
              <a:p>
                <a:pPr>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社会主义理论体系概论</a:t>
                </a:r>
                <a:endParaRPr lang="zh-CN" altLang="en-US" sz="4000" b="1" spc="300" dirty="0">
                  <a:solidFill>
                    <a:srgbClr val="AF1E22"/>
                  </a:solidFill>
                  <a:latin typeface="微软雅黑" panose="020B0503020204020204" pitchFamily="34" charset="-122"/>
                  <a:ea typeface="微软雅黑" panose="020B0503020204020204" pitchFamily="34" charset="-122"/>
                </a:endParaRPr>
              </a:p>
            </p:txBody>
          </p:sp>
          <p:sp>
            <p:nvSpPr>
              <p:cNvPr id="1048583" name="半闭框 40"/>
              <p:cNvSpPr/>
              <p:nvPr/>
            </p:nvSpPr>
            <p:spPr>
              <a:xfrm>
                <a:off x="2707914"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4" name="半闭框 41"/>
              <p:cNvSpPr/>
              <p:nvPr/>
            </p:nvSpPr>
            <p:spPr>
              <a:xfrm>
                <a:off x="2992092"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sp>
          <p:nvSpPr>
            <p:cNvPr id="1048585" name="半闭框 37"/>
            <p:cNvSpPr/>
            <p:nvPr/>
          </p:nvSpPr>
          <p:spPr>
            <a:xfrm rot="10800000">
              <a:off x="9242333"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6" name="半闭框 38"/>
            <p:cNvSpPr/>
            <p:nvPr/>
          </p:nvSpPr>
          <p:spPr>
            <a:xfrm rot="10800000">
              <a:off x="8958155"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pic>
        <p:nvPicPr>
          <p:cNvPr id="2097155" name="图片 58"/>
          <p:cNvPicPr>
            <a:picLocks noChangeAspect="1"/>
          </p:cNvPicPr>
          <p:nvPr/>
        </p:nvPicPr>
        <p:blipFill>
          <a:blip r:embed="rId2" cstate="print"/>
          <a:stretch>
            <a:fillRect/>
          </a:stretch>
        </p:blipFill>
        <p:spPr>
          <a:xfrm>
            <a:off x="-57753" y="-35954"/>
            <a:ext cx="3097036" cy="2749534"/>
          </a:xfrm>
          <a:prstGeom prst="rect">
            <a:avLst/>
          </a:prstGeom>
        </p:spPr>
      </p:pic>
      <p:grpSp>
        <p:nvGrpSpPr>
          <p:cNvPr id="21" name="组合 20"/>
          <p:cNvGrpSpPr/>
          <p:nvPr/>
        </p:nvGrpSpPr>
        <p:grpSpPr>
          <a:xfrm>
            <a:off x="0" y="6570000"/>
            <a:ext cx="12192000" cy="288000"/>
            <a:chOff x="0" y="6570000"/>
            <a:chExt cx="12192000" cy="288000"/>
          </a:xfrm>
        </p:grpSpPr>
        <p:sp>
          <p:nvSpPr>
            <p:cNvPr id="22" name="矩形 21"/>
            <p:cNvSpPr/>
            <p:nvPr/>
          </p:nvSpPr>
          <p:spPr>
            <a:xfrm>
              <a:off x="0" y="6570000"/>
              <a:ext cx="12192000" cy="28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900" dirty="0">
                <a:solidFill>
                  <a:srgbClr val="FFFDFD"/>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36000" y="6598584"/>
              <a:ext cx="11520000" cy="230832"/>
            </a:xfrm>
            <a:prstGeom prst="rect">
              <a:avLst/>
            </a:prstGeom>
            <a:noFill/>
          </p:spPr>
          <p:txBody>
            <a:bodyPr wrap="square" rtlCol="0">
              <a:spAutoFit/>
            </a:bodyPr>
            <a:lstStyle/>
            <a:p>
              <a:pPr algn="ct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全国高校思想政治理论课教学指导委员会　 　高等教育出版社  联合出品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　全国高校“毛泽东思想和中国特色社会主义理论体系概论”教学创新中心（北京大学）监制</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195149" y="757526"/>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59675" y="1029218"/>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826519" y="1122746"/>
            <a:ext cx="8538963" cy="4544834"/>
          </a:xfrm>
          <a:prstGeom prst="rect">
            <a:avLst/>
          </a:prstGeom>
        </p:spPr>
        <p:txBody>
          <a:bodyPr wrap="square">
            <a:spAutoFit/>
          </a:bodyPr>
          <a:lstStyle/>
          <a:p>
            <a:pPr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中国政治经济发展不平衡</a:t>
            </a:r>
            <a:r>
              <a:rPr lang="en-US" altLang="zh-CN" sz="2200" b="1" dirty="0">
                <a:latin typeface="楷体" panose="02010609060101010101" pitchFamily="49" charset="-122"/>
                <a:ea typeface="楷体" panose="02010609060101010101" pitchFamily="49" charset="-122"/>
                <a:cs typeface="微软雅黑" panose="020B0503020204020204" pitchFamily="34" charset="-122"/>
              </a:rPr>
              <a:t>——</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微弱的资本主义经济和严重的半封建经济同时存在，近代式的若干工商业都市和停滞着的广大农村同时存在，几百万产业工人和几万万旧制度统治下的农民和手工业工人同时存在，管理中央政府的大军阀和管理各省的小军阀同时存在，反动军队中有隶属蒋介石的所谓中央军和隶属各省军阀的所谓杂牌军这样两部分军队同时存在，若干的铁路航路汽车路和普遍的独轮车路、只能用脚走的路和用脚还不好走的路同时存在。</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中国革命战争的战略问题</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1936</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20" name="矩形 19"/>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https://hbimg.huabanimg.com/fdb35ec1312b046b48dbabe993a461590724bcd81b844-JnjOQz"/>
          <p:cNvPicPr>
            <a:picLocks noChangeAspect="1" noChangeArrowheads="1"/>
          </p:cNvPicPr>
          <p:nvPr/>
        </p:nvPicPr>
        <p:blipFill rotWithShape="1">
          <a:blip r:embed="rId1">
            <a:extLst>
              <a:ext uri="{28A0092B-C50C-407E-A947-70E740481C1C}">
                <a14:useLocalDpi xmlns:a14="http://schemas.microsoft.com/office/drawing/2010/main" val="0"/>
              </a:ext>
            </a:extLst>
          </a:blip>
          <a:srcRect t="3230" b="37578"/>
          <a:stretch>
            <a:fillRect/>
          </a:stretch>
        </p:blipFill>
        <p:spPr bwMode="auto">
          <a:xfrm flipH="1">
            <a:off x="-2" y="0"/>
            <a:ext cx="12210249" cy="652944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726054" y="0"/>
            <a:ext cx="13941384" cy="6738187"/>
            <a:chOff x="-1812884" y="703666"/>
            <a:chExt cx="13941384" cy="6956974"/>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3756" r="2" b="11925"/>
            <a:stretch>
              <a:fillRect/>
            </a:stretch>
          </p:blipFill>
          <p:spPr>
            <a:xfrm>
              <a:off x="-1812884" y="711087"/>
              <a:ext cx="13941384" cy="6865187"/>
            </a:xfrm>
            <a:prstGeom prst="rect">
              <a:avLst/>
            </a:prstGeom>
          </p:spPr>
        </p:pic>
        <p:sp>
          <p:nvSpPr>
            <p:cNvPr id="4" name="矩形 3"/>
            <p:cNvSpPr/>
            <p:nvPr/>
          </p:nvSpPr>
          <p:spPr>
            <a:xfrm>
              <a:off x="-63831" y="703666"/>
              <a:ext cx="12192000" cy="6956974"/>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矩形 13"/>
          <p:cNvSpPr/>
          <p:nvPr/>
        </p:nvSpPr>
        <p:spPr>
          <a:xfrm>
            <a:off x="1021081" y="726014"/>
            <a:ext cx="10670116" cy="6131985"/>
          </a:xfrm>
          <a:prstGeom prst="rect">
            <a:avLst/>
          </a:prstGeom>
          <a:solidFill>
            <a:schemeClr val="bg1"/>
          </a:solidFill>
          <a:ln w="38100">
            <a:gradFill flip="none" rotWithShape="1">
              <a:gsLst>
                <a:gs pos="0">
                  <a:srgbClr val="A51F20"/>
                </a:gs>
                <a:gs pos="86000">
                  <a:srgbClr val="C00000"/>
                </a:gs>
              </a:gsLst>
              <a:lin ang="0" scaled="1"/>
              <a:tileRect/>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150110" y="1803400"/>
            <a:ext cx="7891780" cy="2985433"/>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fontAlgn="auto">
              <a:spcAft>
                <a:spcPts val="1200"/>
              </a:spcAft>
            </a:pPr>
            <a:r>
              <a:rPr lang="zh-CN" altLang="en-US" sz="2200" b="1" dirty="0">
                <a:solidFill>
                  <a:schemeClr val="tx1">
                    <a:lumMod val="95000"/>
                    <a:lumOff val="5000"/>
                  </a:schemeClr>
                </a:solidFill>
                <a:latin typeface="楷体" panose="02010609060101010101" pitchFamily="49" charset="-122"/>
                <a:ea typeface="楷体" panose="02010609060101010101" pitchFamily="49" charset="-122"/>
                <a:cs typeface="微软雅黑" panose="020B0503020204020204" pitchFamily="34" charset="-122"/>
              </a:rPr>
              <a:t>    1840年鸦片战争以后，中国逐步成为半殖民地半封建社会，国家蒙辱、人民蒙难、文明蒙尘，中华民族遭受了前所未有的劫难。从那时起，实现中华民族伟大复兴，就成为中国人民和中华民族最伟大的梦想。</a:t>
            </a:r>
            <a:endParaRPr lang="zh-CN" altLang="en-US" sz="2200" b="1" dirty="0">
              <a:solidFill>
                <a:schemeClr val="tx1">
                  <a:lumMod val="95000"/>
                  <a:lumOff val="5000"/>
                </a:schemeClr>
              </a:solidFill>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习近平在庆祝中国共产党成立100周年大会上的讲话</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0" algn="r" fontAlgn="auto">
              <a:lnSpc>
                <a:spcPct val="100000"/>
              </a:lnSpc>
              <a:spcAft>
                <a:spcPts val="1200"/>
              </a:spcAft>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 2021年7月1日）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15" name="图片 1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86603" y="4505038"/>
            <a:ext cx="9139071" cy="1940801"/>
          </a:xfrm>
          <a:prstGeom prst="rect">
            <a:avLst/>
          </a:prstGeom>
        </p:spPr>
      </p:pic>
      <p:sp>
        <p:nvSpPr>
          <p:cNvPr id="18" name="矩形 1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一、新民主主义革命理论形成的依据是什么？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55323" b="13234"/>
          <a:stretch>
            <a:fillRect/>
          </a:stretch>
        </p:blipFill>
        <p:spPr>
          <a:xfrm>
            <a:off x="0" y="4708841"/>
            <a:ext cx="12192000" cy="2156346"/>
          </a:xfrm>
          <a:prstGeom prst="rect">
            <a:avLst/>
          </a:prstGeom>
        </p:spPr>
      </p:pic>
      <p:sp>
        <p:nvSpPr>
          <p:cNvPr id="20" name="文本框 1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812" y="3743259"/>
            <a:ext cx="12197812" cy="3114742"/>
            <a:chOff x="-5812" y="3743259"/>
            <a:chExt cx="12197812" cy="3114742"/>
          </a:xfrm>
        </p:grpSpPr>
        <p:sp>
          <p:nvSpPr>
            <p:cNvPr id="9" name="矩形 8"/>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19" name="TextBox 3"/>
          <p:cNvSpPr txBox="1"/>
          <p:nvPr/>
        </p:nvSpPr>
        <p:spPr>
          <a:xfrm>
            <a:off x="2577465" y="698500"/>
            <a:ext cx="7252335" cy="429895"/>
          </a:xfrm>
          <a:prstGeom prst="rect">
            <a:avLst/>
          </a:prstGeom>
          <a:noFill/>
        </p:spPr>
        <p:txBody>
          <a:bodyPr wrap="square" rtlCol="0">
            <a:spAutoFit/>
          </a:bodyPr>
          <a:lstStyle>
            <a:defPPr>
              <a:defRPr lang="zh-CN"/>
            </a:defPPr>
            <a:lvl1pPr>
              <a:defRPr sz="2200" b="0">
                <a:latin typeface="微软雅黑" panose="020B0503020204020204" pitchFamily="34" charset="-122"/>
                <a:ea typeface="微软雅黑" panose="020B0503020204020204" pitchFamily="34" charset="-122"/>
              </a:defRPr>
            </a:lvl1pPr>
          </a:lstStyle>
          <a:p>
            <a:pPr algn="ctr"/>
            <a:r>
              <a:rPr lang="zh-CN" altLang="en-US" b="1" dirty="0"/>
              <a:t>（二）近代中国革命的时代特征</a:t>
            </a:r>
            <a:endParaRPr lang="zh-CN" altLang="en-US" b="1" dirty="0"/>
          </a:p>
        </p:txBody>
      </p:sp>
      <p:sp>
        <p:nvSpPr>
          <p:cNvPr id="18" name="矩形 17"/>
          <p:cNvSpPr/>
          <p:nvPr/>
        </p:nvSpPr>
        <p:spPr>
          <a:xfrm>
            <a:off x="6045200" y="2581275"/>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97208" y="232655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44662" y="2831581"/>
            <a:ext cx="4956740" cy="240065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1917年11月7日，以列宁为首的布尔什维克党领导俄国工人、农民和革命士兵，在首都彼得格勒举行武装起义，推翻了资产阶级临时政府，建立了世界上第一个无产阶级专政的政权——</a:t>
            </a:r>
            <a:r>
              <a:rPr lang="zh-CN" altLang="en-US" sz="2000" b="1" dirty="0">
                <a:solidFill>
                  <a:srgbClr val="B0261F"/>
                </a:solidFill>
                <a:latin typeface="微软雅黑" panose="020B0503020204020204" pitchFamily="34" charset="-122"/>
                <a:ea typeface="微软雅黑" panose="020B0503020204020204" pitchFamily="34" charset="-122"/>
              </a:rPr>
              <a:t>苏维埃政权</a:t>
            </a:r>
            <a:r>
              <a:rPr lang="zh-CN" altLang="en-US" sz="2000" dirty="0">
                <a:solidFill>
                  <a:srgbClr val="B0261F"/>
                </a:solidFill>
                <a:latin typeface="微软雅黑" panose="020B0503020204020204" pitchFamily="34" charset="-122"/>
                <a:ea typeface="微软雅黑" panose="020B0503020204020204" pitchFamily="34" charset="-122"/>
              </a:rPr>
              <a:t>。</a:t>
            </a:r>
            <a:endParaRPr lang="zh-CN" altLang="en-US" sz="2000" dirty="0">
              <a:solidFill>
                <a:srgbClr val="B0261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859790" y="2309495"/>
            <a:ext cx="5337175" cy="3563620"/>
          </a:xfrm>
          <a:prstGeom prst="rect">
            <a:avLst/>
          </a:prstGeom>
          <a:effectLst>
            <a:outerShdw blurRad="342900" dist="114300" dir="2700000" algn="ctr" rotWithShape="0">
              <a:srgbClr val="000000">
                <a:alpha val="40000"/>
              </a:srgbClr>
            </a:outerShdw>
          </a:effectLst>
        </p:spPr>
      </p:pic>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flipH="1">
            <a:off x="6203632" y="5826384"/>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7"/>
          <p:cNvSpPr txBox="1">
            <a:spLocks noChangeArrowheads="1"/>
          </p:cNvSpPr>
          <p:nvPr/>
        </p:nvSpPr>
        <p:spPr bwMode="auto">
          <a:xfrm>
            <a:off x="471708" y="1432950"/>
            <a:ext cx="11236960" cy="49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lnSpc>
                <a:spcPct val="150000"/>
              </a:lnSpc>
              <a:spcBef>
                <a:spcPts val="1400"/>
              </a:spcBef>
            </a:pPr>
            <a:r>
              <a:rPr lang="zh-CN" altLang="en-US" sz="2000" b="1" dirty="0"/>
              <a:t>第一，以俄国十月革命的胜利为标志，中国资产阶级民主革命的时代背景发生了根本转换</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14748" y="0"/>
            <a:ext cx="12192000" cy="6858000"/>
          </a:xfrm>
          <a:prstGeom prst="rect">
            <a:avLst/>
          </a:prstGeom>
        </p:spPr>
      </p:pic>
      <p:grpSp>
        <p:nvGrpSpPr>
          <p:cNvPr id="3" name="组合 2"/>
          <p:cNvGrpSpPr/>
          <p:nvPr/>
        </p:nvGrpSpPr>
        <p:grpSpPr>
          <a:xfrm>
            <a:off x="-1" y="1"/>
            <a:ext cx="12192000" cy="2804822"/>
            <a:chOff x="-1" y="-3787848"/>
            <a:chExt cx="12192000" cy="5180459"/>
          </a:xfrm>
        </p:grpSpPr>
        <p:sp>
          <p:nvSpPr>
            <p:cNvPr id="21" name="五边形 20"/>
            <p:cNvSpPr/>
            <p:nvPr/>
          </p:nvSpPr>
          <p:spPr>
            <a:xfrm rot="5400000">
              <a:off x="3508068" y="-7291320"/>
              <a:ext cx="5175862" cy="12192000"/>
            </a:xfrm>
            <a:prstGeom prst="homePlate">
              <a:avLst>
                <a:gd name="adj" fmla="val 17836"/>
              </a:avLst>
            </a:prstGeom>
            <a:gradFill>
              <a:gsLst>
                <a:gs pos="0">
                  <a:srgbClr val="AF0000"/>
                </a:gs>
                <a:gs pos="100000">
                  <a:srgbClr val="960000"/>
                </a:gs>
              </a:gsLst>
              <a:lin ang="5400000" scaled="0"/>
            </a:gradFill>
            <a:ln>
              <a:noFill/>
            </a:ln>
            <a:effectLst>
              <a:outerShdw blurRad="177800" dist="152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边形 23"/>
            <p:cNvSpPr/>
            <p:nvPr/>
          </p:nvSpPr>
          <p:spPr>
            <a:xfrm rot="5400000">
              <a:off x="3893615" y="-7681464"/>
              <a:ext cx="4404768" cy="12192000"/>
            </a:xfrm>
            <a:prstGeom prst="homePlate">
              <a:avLst>
                <a:gd name="adj" fmla="val 17001"/>
              </a:avLst>
            </a:prstGeom>
            <a:gradFill>
              <a:gsLst>
                <a:gs pos="34000">
                  <a:srgbClr val="C00000"/>
                </a:gs>
                <a:gs pos="100000">
                  <a:srgbClr val="9D211B"/>
                </a:gs>
              </a:gsLst>
              <a:lin ang="0" scaled="0"/>
            </a:gradFill>
            <a:ln>
              <a:noFill/>
            </a:ln>
            <a:effectLst>
              <a:outerShdw blurRad="152400" dist="381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折角形 16"/>
          <p:cNvSpPr/>
          <p:nvPr/>
        </p:nvSpPr>
        <p:spPr>
          <a:xfrm>
            <a:off x="471451" y="2609087"/>
            <a:ext cx="3559037" cy="3233320"/>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53188" y="3567757"/>
            <a:ext cx="3195563" cy="1422954"/>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从根本上推翻人剥削人、人压迫人的制度，建立人民当家作主的国家制度</a:t>
            </a:r>
            <a:endParaRPr lang="zh-CN" altLang="en-US" sz="2000" dirty="0">
              <a:latin typeface="微软雅黑" panose="020B0503020204020204" pitchFamily="34" charset="-122"/>
              <a:ea typeface="微软雅黑" panose="020B0503020204020204" pitchFamily="34" charset="-122"/>
            </a:endParaRPr>
          </a:p>
        </p:txBody>
      </p:sp>
      <p:sp>
        <p:nvSpPr>
          <p:cNvPr id="13" name="矩形 12"/>
          <p:cNvSpPr/>
          <p:nvPr/>
        </p:nvSpPr>
        <p:spPr>
          <a:xfrm>
            <a:off x="1825212" y="2804823"/>
            <a:ext cx="851515" cy="492443"/>
          </a:xfrm>
          <a:prstGeom prst="rect">
            <a:avLst/>
          </a:prstGeom>
        </p:spPr>
        <p:txBody>
          <a:bodyPr wrap="none">
            <a:spAutoFit/>
          </a:bodyPr>
          <a:lstStyle/>
          <a:p>
            <a:pPr algn="r"/>
            <a:r>
              <a:rPr lang="zh-CN" altLang="en-US" sz="2600" b="1" dirty="0">
                <a:latin typeface="华文中宋" panose="02010600040101010101" pitchFamily="2" charset="-122"/>
                <a:ea typeface="华文中宋" panose="02010600040101010101" pitchFamily="2" charset="-122"/>
              </a:rPr>
              <a:t>第一</a:t>
            </a:r>
            <a:endParaRPr lang="zh-CN" altLang="en-US" sz="2600" b="1" dirty="0">
              <a:latin typeface="华文中宋" panose="02010600040101010101" pitchFamily="2" charset="-122"/>
              <a:ea typeface="华文中宋" panose="02010600040101010101" pitchFamily="2" charset="-122"/>
            </a:endParaRPr>
          </a:p>
        </p:txBody>
      </p:sp>
      <p:sp>
        <p:nvSpPr>
          <p:cNvPr id="22" name="折角形 21"/>
          <p:cNvSpPr/>
          <p:nvPr/>
        </p:nvSpPr>
        <p:spPr>
          <a:xfrm>
            <a:off x="4244461" y="2609087"/>
            <a:ext cx="3559037" cy="3233320"/>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17003" y="3567757"/>
            <a:ext cx="3195563" cy="1476375"/>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在人类历史上第一次建立了社会主义国家，开创了社会主义现代化新道路</a:t>
            </a:r>
            <a:endParaRPr lang="zh-CN" altLang="en-US" sz="2000" dirty="0">
              <a:latin typeface="微软雅黑" panose="020B0503020204020204" pitchFamily="34" charset="-122"/>
              <a:ea typeface="微软雅黑" panose="020B0503020204020204" pitchFamily="34" charset="-122"/>
            </a:endParaRPr>
          </a:p>
        </p:txBody>
      </p:sp>
      <p:sp>
        <p:nvSpPr>
          <p:cNvPr id="26" name="折角形 25"/>
          <p:cNvSpPr/>
          <p:nvPr/>
        </p:nvSpPr>
        <p:spPr>
          <a:xfrm>
            <a:off x="8199081" y="2609087"/>
            <a:ext cx="3559037" cy="3240170"/>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80818" y="3567757"/>
            <a:ext cx="3195563" cy="1476375"/>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深刻改变人类历史发展进程，推进世界各国被压迫民族的解放事业</a:t>
            </a: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p:nvSpPr>
        <p:spPr>
          <a:xfrm>
            <a:off x="2618125" y="1465979"/>
            <a:ext cx="6955750" cy="461665"/>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十月革命实现了社会主义从理想到现实的伟大飞跃</a:t>
            </a:r>
            <a:endParaRPr lang="zh-CN" altLang="zh-CN" sz="2400" dirty="0"/>
          </a:p>
        </p:txBody>
      </p:sp>
      <p:cxnSp>
        <p:nvCxnSpPr>
          <p:cNvPr id="20" name="直接连接符 19"/>
          <p:cNvCxnSpPr/>
          <p:nvPr/>
        </p:nvCxnSpPr>
        <p:spPr>
          <a:xfrm>
            <a:off x="1878389" y="3379060"/>
            <a:ext cx="74516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689027" y="2804823"/>
            <a:ext cx="851515" cy="492443"/>
          </a:xfrm>
          <a:prstGeom prst="rect">
            <a:avLst/>
          </a:prstGeom>
        </p:spPr>
        <p:txBody>
          <a:bodyPr wrap="none">
            <a:spAutoFit/>
          </a:bodyPr>
          <a:lstStyle/>
          <a:p>
            <a:pPr algn="r"/>
            <a:r>
              <a:rPr lang="zh-CN" altLang="en-US" sz="2600" b="1" dirty="0">
                <a:latin typeface="华文中宋" panose="02010600040101010101" pitchFamily="2" charset="-122"/>
                <a:ea typeface="华文中宋" panose="02010600040101010101" pitchFamily="2" charset="-122"/>
              </a:rPr>
              <a:t>第二</a:t>
            </a:r>
            <a:endParaRPr lang="zh-CN" altLang="en-US" sz="2600" b="1" dirty="0">
              <a:latin typeface="华文中宋" panose="02010600040101010101" pitchFamily="2" charset="-122"/>
              <a:ea typeface="华文中宋" panose="02010600040101010101" pitchFamily="2" charset="-122"/>
            </a:endParaRPr>
          </a:p>
        </p:txBody>
      </p:sp>
      <p:cxnSp>
        <p:nvCxnSpPr>
          <p:cNvPr id="36" name="直接连接符 35"/>
          <p:cNvCxnSpPr/>
          <p:nvPr/>
        </p:nvCxnSpPr>
        <p:spPr>
          <a:xfrm>
            <a:off x="5793831" y="3379060"/>
            <a:ext cx="64190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9552842" y="2804823"/>
            <a:ext cx="851515" cy="492443"/>
          </a:xfrm>
          <a:prstGeom prst="rect">
            <a:avLst/>
          </a:prstGeom>
        </p:spPr>
        <p:txBody>
          <a:bodyPr wrap="none">
            <a:spAutoFit/>
          </a:bodyPr>
          <a:lstStyle/>
          <a:p>
            <a:pPr algn="r"/>
            <a:r>
              <a:rPr lang="zh-CN" altLang="en-US" sz="2600" b="1" dirty="0">
                <a:latin typeface="华文中宋" panose="02010600040101010101" pitchFamily="2" charset="-122"/>
                <a:ea typeface="华文中宋" panose="02010600040101010101" pitchFamily="2" charset="-122"/>
              </a:rPr>
              <a:t>第三</a:t>
            </a:r>
            <a:endParaRPr lang="zh-CN" altLang="en-US" sz="2600" b="1" dirty="0">
              <a:latin typeface="华文中宋" panose="02010600040101010101" pitchFamily="2" charset="-122"/>
              <a:ea typeface="华文中宋" panose="02010600040101010101" pitchFamily="2" charset="-122"/>
            </a:endParaRPr>
          </a:p>
        </p:txBody>
      </p:sp>
      <p:cxnSp>
        <p:nvCxnSpPr>
          <p:cNvPr id="38" name="直接连接符 37"/>
          <p:cNvCxnSpPr/>
          <p:nvPr/>
        </p:nvCxnSpPr>
        <p:spPr>
          <a:xfrm>
            <a:off x="9657646" y="3379060"/>
            <a:ext cx="64190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2"/>
          <p:cNvPicPr>
            <a:picLocks noChangeAspect="1" noChangeArrowheads="1"/>
          </p:cNvPicPr>
          <p:nvPr>
            <p:custDataLst>
              <p:tags r:id="rId1"/>
            </p:custDataLst>
          </p:nvPr>
        </p:nvPicPr>
        <p:blipFill rotWithShape="1">
          <a:blip r:embed="rId2">
            <a:lum bright="70000" contrast="-70000"/>
            <a:extLst>
              <a:ext uri="{28A0092B-C50C-407E-A947-70E740481C1C}">
                <a14:useLocalDpi xmlns:a14="http://schemas.microsoft.com/office/drawing/2010/main" val="0"/>
              </a:ext>
            </a:extLst>
          </a:blip>
          <a:srcRect b="5948"/>
          <a:stretch>
            <a:fillRect/>
          </a:stretch>
        </p:blipFill>
        <p:spPr bwMode="auto">
          <a:xfrm>
            <a:off x="0" y="0"/>
            <a:ext cx="12208845" cy="694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5038278" y="2090057"/>
            <a:ext cx="6821345" cy="3724950"/>
          </a:xfrm>
          <a:prstGeom prst="rect">
            <a:avLst/>
          </a:prstGeom>
          <a:gradFill>
            <a:gsLst>
              <a:gs pos="0">
                <a:srgbClr val="B00000"/>
              </a:gs>
              <a:gs pos="100000">
                <a:schemeClr val="bg1">
                  <a:alpha val="80000"/>
                </a:schemeClr>
              </a:gs>
            </a:gsLst>
            <a:lin ang="5400000" scaled="0"/>
          </a:gradFill>
          <a:ln w="12700">
            <a:gradFill>
              <a:gsLst>
                <a:gs pos="0">
                  <a:srgbClr val="B00000"/>
                </a:gs>
                <a:gs pos="35398">
                  <a:srgbClr val="E55003">
                    <a:alpha val="0"/>
                    <a:lumMod val="0"/>
                    <a:lumOff val="100000"/>
                  </a:srgbClr>
                </a:gs>
                <a:gs pos="70000">
                  <a:srgbClr val="E55003">
                    <a:alpha val="0"/>
                    <a:lumMod val="0"/>
                    <a:lumOff val="100000"/>
                  </a:srgbClr>
                </a:gs>
                <a:gs pos="100000">
                  <a:srgbClr val="B00000"/>
                </a:gs>
              </a:gsLst>
              <a:lin ang="36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920343" y="2184651"/>
            <a:ext cx="6821345" cy="3814756"/>
          </a:xfrm>
          <a:prstGeom prst="rect">
            <a:avLst/>
          </a:prstGeom>
          <a:gradFill>
            <a:gsLst>
              <a:gs pos="83000">
                <a:schemeClr val="bg1"/>
              </a:gs>
              <a:gs pos="100000">
                <a:schemeClr val="bg1">
                  <a:alpha val="32000"/>
                </a:schemeClr>
              </a:gs>
            </a:gsLst>
            <a:lin ang="4800000" scaled="0"/>
          </a:gradFill>
          <a:ln w="12700">
            <a:gradFill>
              <a:gsLst>
                <a:gs pos="0">
                  <a:srgbClr val="B00000"/>
                </a:gs>
                <a:gs pos="35398">
                  <a:srgbClr val="E55003">
                    <a:alpha val="0"/>
                    <a:lumMod val="0"/>
                    <a:lumOff val="100000"/>
                  </a:srgbClr>
                </a:gs>
                <a:gs pos="70000">
                  <a:srgbClr val="E55003">
                    <a:alpha val="0"/>
                    <a:lumMod val="0"/>
                    <a:lumOff val="100000"/>
                  </a:srgbClr>
                </a:gs>
                <a:gs pos="100000">
                  <a:srgbClr val="B00000"/>
                </a:gs>
              </a:gsLst>
              <a:lin ang="3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2"/>
          <p:cNvPicPr>
            <a:picLocks noChangeAspect="1" noChangeArrowheads="1"/>
          </p:cNvPicPr>
          <p:nvPr>
            <p:custDataLst>
              <p:tags r:id="rId3"/>
            </p:custDataLst>
          </p:nvPr>
        </p:nvPicPr>
        <p:blipFill>
          <a:blip r:embed="rId2">
            <a:extLst>
              <a:ext uri="{28A0092B-C50C-407E-A947-70E740481C1C}">
                <a14:useLocalDpi xmlns:a14="http://schemas.microsoft.com/office/drawing/2010/main" val="0"/>
              </a:ext>
            </a:extLst>
          </a:blip>
          <a:stretch>
            <a:fillRect/>
          </a:stretch>
        </p:blipFill>
        <p:spPr bwMode="auto">
          <a:xfrm>
            <a:off x="0" y="2342424"/>
            <a:ext cx="5553426" cy="3365156"/>
          </a:xfrm>
          <a:prstGeom prst="rect">
            <a:avLst/>
          </a:prstGeom>
          <a:ln>
            <a:noFill/>
          </a:ln>
          <a:effectLst>
            <a:outerShdw blurRad="292100" dist="139700" dir="2700000" algn="tl" rotWithShape="0">
              <a:srgbClr val="333333">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801011" y="2512784"/>
            <a:ext cx="5693558" cy="3158490"/>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在这以后，中国资产阶级民主主义革命，却改变为属于新的资产阶级民主主义革命的范畴，而在革命的阵线上说来，则属于世界无产阶级社会主义革命的一部分了。</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新民主主义论</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1940</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3" name="矩形 12"/>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一、新民主主义革命理论形成的依据是什么？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397252"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extLst>
              <a:ext uri="{28A0092B-C50C-407E-A947-70E740481C1C}">
                <a14:useLocalDpi xmlns:a14="http://schemas.microsoft.com/office/drawing/2010/main" val="0"/>
              </a:ext>
            </a:extLst>
          </a:blip>
          <a:srcRect t="24783" r="14113" b="448"/>
          <a:stretch>
            <a:fillRect/>
          </a:stretch>
        </p:blipFill>
        <p:spPr>
          <a:xfrm>
            <a:off x="-79737" y="-12700"/>
            <a:ext cx="12830537" cy="7823104"/>
          </a:xfrm>
          <a:prstGeom prst="rect">
            <a:avLst/>
          </a:prstGeom>
        </p:spPr>
      </p:pic>
      <p:sp>
        <p:nvSpPr>
          <p:cNvPr id="12" name="流程图: 过程 11"/>
          <p:cNvSpPr/>
          <p:nvPr/>
        </p:nvSpPr>
        <p:spPr>
          <a:xfrm>
            <a:off x="-374650" y="-12700"/>
            <a:ext cx="12941300" cy="6311900"/>
          </a:xfrm>
          <a:prstGeom prst="flowChartProcess">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022656" y="2703833"/>
            <a:ext cx="14119325" cy="4729657"/>
          </a:xfrm>
          <a:custGeom>
            <a:avLst/>
            <a:gdLst>
              <a:gd name="connsiteX0" fmla="*/ 669744 w 14119325"/>
              <a:gd name="connsiteY0" fmla="*/ 2084066 h 4729657"/>
              <a:gd name="connsiteX1" fmla="*/ 784044 w 14119325"/>
              <a:gd name="connsiteY1" fmla="*/ 2109466 h 4729657"/>
              <a:gd name="connsiteX2" fmla="*/ 2727144 w 14119325"/>
              <a:gd name="connsiteY2" fmla="*/ 1677666 h 4729657"/>
              <a:gd name="connsiteX3" fmla="*/ 4860744 w 14119325"/>
              <a:gd name="connsiteY3" fmla="*/ 1766566 h 4729657"/>
              <a:gd name="connsiteX4" fmla="*/ 7108644 w 14119325"/>
              <a:gd name="connsiteY4" fmla="*/ 966466 h 4729657"/>
              <a:gd name="connsiteX5" fmla="*/ 9483544 w 14119325"/>
              <a:gd name="connsiteY5" fmla="*/ 623566 h 4729657"/>
              <a:gd name="connsiteX6" fmla="*/ 11299644 w 14119325"/>
              <a:gd name="connsiteY6" fmla="*/ 179066 h 4729657"/>
              <a:gd name="connsiteX7" fmla="*/ 13484044 w 14119325"/>
              <a:gd name="connsiteY7" fmla="*/ 13966 h 4729657"/>
              <a:gd name="connsiteX8" fmla="*/ 13661844 w 14119325"/>
              <a:gd name="connsiteY8" fmla="*/ 509266 h 4729657"/>
              <a:gd name="connsiteX9" fmla="*/ 13636444 w 14119325"/>
              <a:gd name="connsiteY9" fmla="*/ 4395466 h 4729657"/>
              <a:gd name="connsiteX10" fmla="*/ 7311844 w 14119325"/>
              <a:gd name="connsiteY10" fmla="*/ 4522466 h 4729657"/>
              <a:gd name="connsiteX11" fmla="*/ 453844 w 14119325"/>
              <a:gd name="connsiteY11" fmla="*/ 4535166 h 4729657"/>
              <a:gd name="connsiteX12" fmla="*/ 669744 w 14119325"/>
              <a:gd name="connsiteY12" fmla="*/ 2084066 h 472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19325" h="4729657">
                <a:moveTo>
                  <a:pt x="669744" y="2084066"/>
                </a:moveTo>
                <a:cubicBezTo>
                  <a:pt x="724777" y="1679783"/>
                  <a:pt x="441144" y="2177199"/>
                  <a:pt x="784044" y="2109466"/>
                </a:cubicBezTo>
                <a:cubicBezTo>
                  <a:pt x="1126944" y="2041733"/>
                  <a:pt x="2047694" y="1734816"/>
                  <a:pt x="2727144" y="1677666"/>
                </a:cubicBezTo>
                <a:cubicBezTo>
                  <a:pt x="3406594" y="1620516"/>
                  <a:pt x="4130494" y="1885099"/>
                  <a:pt x="4860744" y="1766566"/>
                </a:cubicBezTo>
                <a:cubicBezTo>
                  <a:pt x="5590994" y="1648033"/>
                  <a:pt x="6338177" y="1156966"/>
                  <a:pt x="7108644" y="966466"/>
                </a:cubicBezTo>
                <a:cubicBezTo>
                  <a:pt x="7879111" y="775966"/>
                  <a:pt x="8785044" y="754799"/>
                  <a:pt x="9483544" y="623566"/>
                </a:cubicBezTo>
                <a:cubicBezTo>
                  <a:pt x="10182044" y="492333"/>
                  <a:pt x="10632894" y="280666"/>
                  <a:pt x="11299644" y="179066"/>
                </a:cubicBezTo>
                <a:cubicBezTo>
                  <a:pt x="11966394" y="77466"/>
                  <a:pt x="13090344" y="-41067"/>
                  <a:pt x="13484044" y="13966"/>
                </a:cubicBezTo>
                <a:cubicBezTo>
                  <a:pt x="13877744" y="68999"/>
                  <a:pt x="13636444" y="-220984"/>
                  <a:pt x="13661844" y="509266"/>
                </a:cubicBezTo>
                <a:cubicBezTo>
                  <a:pt x="13687244" y="1239516"/>
                  <a:pt x="14694777" y="3726599"/>
                  <a:pt x="13636444" y="4395466"/>
                </a:cubicBezTo>
                <a:cubicBezTo>
                  <a:pt x="12578111" y="5064333"/>
                  <a:pt x="7311844" y="4522466"/>
                  <a:pt x="7311844" y="4522466"/>
                </a:cubicBezTo>
                <a:cubicBezTo>
                  <a:pt x="5114744" y="4545749"/>
                  <a:pt x="1565094" y="4939449"/>
                  <a:pt x="453844" y="4535166"/>
                </a:cubicBezTo>
                <a:cubicBezTo>
                  <a:pt x="-657406" y="4130883"/>
                  <a:pt x="614711" y="2488349"/>
                  <a:pt x="669744" y="2084066"/>
                </a:cubicBezTo>
                <a:close/>
              </a:path>
            </a:pathLst>
          </a:custGeom>
          <a:solidFill>
            <a:srgbClr val="FEF7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1022655" y="2703833"/>
            <a:ext cx="14119325" cy="4729657"/>
          </a:xfrm>
          <a:custGeom>
            <a:avLst/>
            <a:gdLst>
              <a:gd name="connsiteX0" fmla="*/ 669744 w 14119325"/>
              <a:gd name="connsiteY0" fmla="*/ 2084066 h 4729657"/>
              <a:gd name="connsiteX1" fmla="*/ 784044 w 14119325"/>
              <a:gd name="connsiteY1" fmla="*/ 2109466 h 4729657"/>
              <a:gd name="connsiteX2" fmla="*/ 2727144 w 14119325"/>
              <a:gd name="connsiteY2" fmla="*/ 1677666 h 4729657"/>
              <a:gd name="connsiteX3" fmla="*/ 4860744 w 14119325"/>
              <a:gd name="connsiteY3" fmla="*/ 1766566 h 4729657"/>
              <a:gd name="connsiteX4" fmla="*/ 7108644 w 14119325"/>
              <a:gd name="connsiteY4" fmla="*/ 966466 h 4729657"/>
              <a:gd name="connsiteX5" fmla="*/ 9483544 w 14119325"/>
              <a:gd name="connsiteY5" fmla="*/ 623566 h 4729657"/>
              <a:gd name="connsiteX6" fmla="*/ 11299644 w 14119325"/>
              <a:gd name="connsiteY6" fmla="*/ 179066 h 4729657"/>
              <a:gd name="connsiteX7" fmla="*/ 13484044 w 14119325"/>
              <a:gd name="connsiteY7" fmla="*/ 13966 h 4729657"/>
              <a:gd name="connsiteX8" fmla="*/ 13661844 w 14119325"/>
              <a:gd name="connsiteY8" fmla="*/ 509266 h 4729657"/>
              <a:gd name="connsiteX9" fmla="*/ 13636444 w 14119325"/>
              <a:gd name="connsiteY9" fmla="*/ 4395466 h 4729657"/>
              <a:gd name="connsiteX10" fmla="*/ 7311844 w 14119325"/>
              <a:gd name="connsiteY10" fmla="*/ 4522466 h 4729657"/>
              <a:gd name="connsiteX11" fmla="*/ 453844 w 14119325"/>
              <a:gd name="connsiteY11" fmla="*/ 4535166 h 4729657"/>
              <a:gd name="connsiteX12" fmla="*/ 669744 w 14119325"/>
              <a:gd name="connsiteY12" fmla="*/ 2084066 h 472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19325" h="4729657">
                <a:moveTo>
                  <a:pt x="669744" y="2084066"/>
                </a:moveTo>
                <a:cubicBezTo>
                  <a:pt x="724777" y="1679783"/>
                  <a:pt x="441144" y="2177199"/>
                  <a:pt x="784044" y="2109466"/>
                </a:cubicBezTo>
                <a:cubicBezTo>
                  <a:pt x="1126944" y="2041733"/>
                  <a:pt x="2047694" y="1734816"/>
                  <a:pt x="2727144" y="1677666"/>
                </a:cubicBezTo>
                <a:cubicBezTo>
                  <a:pt x="3406594" y="1620516"/>
                  <a:pt x="4130494" y="1885099"/>
                  <a:pt x="4860744" y="1766566"/>
                </a:cubicBezTo>
                <a:cubicBezTo>
                  <a:pt x="5590994" y="1648033"/>
                  <a:pt x="6338177" y="1156966"/>
                  <a:pt x="7108644" y="966466"/>
                </a:cubicBezTo>
                <a:cubicBezTo>
                  <a:pt x="7879111" y="775966"/>
                  <a:pt x="8785044" y="754799"/>
                  <a:pt x="9483544" y="623566"/>
                </a:cubicBezTo>
                <a:cubicBezTo>
                  <a:pt x="10182044" y="492333"/>
                  <a:pt x="10632894" y="280666"/>
                  <a:pt x="11299644" y="179066"/>
                </a:cubicBezTo>
                <a:cubicBezTo>
                  <a:pt x="11966394" y="77466"/>
                  <a:pt x="13090344" y="-41067"/>
                  <a:pt x="13484044" y="13966"/>
                </a:cubicBezTo>
                <a:cubicBezTo>
                  <a:pt x="13877744" y="68999"/>
                  <a:pt x="13636444" y="-220984"/>
                  <a:pt x="13661844" y="509266"/>
                </a:cubicBezTo>
                <a:cubicBezTo>
                  <a:pt x="13687244" y="1239516"/>
                  <a:pt x="14694777" y="3726599"/>
                  <a:pt x="13636444" y="4395466"/>
                </a:cubicBezTo>
                <a:cubicBezTo>
                  <a:pt x="12578111" y="5064333"/>
                  <a:pt x="7311844" y="4522466"/>
                  <a:pt x="7311844" y="4522466"/>
                </a:cubicBezTo>
                <a:cubicBezTo>
                  <a:pt x="5114744" y="4545749"/>
                  <a:pt x="1565094" y="4939449"/>
                  <a:pt x="453844" y="4535166"/>
                </a:cubicBezTo>
                <a:cubicBezTo>
                  <a:pt x="-657406" y="4130883"/>
                  <a:pt x="614711" y="2488349"/>
                  <a:pt x="669744" y="2084066"/>
                </a:cubicBezTo>
                <a:close/>
              </a:path>
            </a:pathLst>
          </a:custGeom>
          <a:noFill/>
          <a:ln w="88900">
            <a:gradFill>
              <a:gsLst>
                <a:gs pos="5000">
                  <a:srgbClr val="E97C30"/>
                </a:gs>
                <a:gs pos="100000">
                  <a:srgbClr val="AF1E22"/>
                </a:gs>
              </a:gsLst>
              <a:lin ang="0" scaled="0"/>
            </a:gradFill>
          </a:ln>
          <a:effectLst>
            <a:outerShdw blurRad="342900" dist="139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8550145" y="2711475"/>
            <a:ext cx="1004152" cy="1004152"/>
          </a:xfrm>
          <a:prstGeom prst="ellipse">
            <a:avLst/>
          </a:prstGeom>
          <a:solidFill>
            <a:srgbClr val="E97C3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922501" y="3035265"/>
            <a:ext cx="301668" cy="301668"/>
          </a:xfrm>
          <a:prstGeom prst="ellipse">
            <a:avLst/>
          </a:prstGeom>
          <a:solidFill>
            <a:srgbClr val="B0261F"/>
          </a:solidFill>
          <a:ln w="63500">
            <a:solidFill>
              <a:schemeClr val="bg1"/>
            </a:solidFill>
          </a:ln>
          <a:effectLst>
            <a:outerShdw blurRad="1397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06905" y="5272405"/>
            <a:ext cx="2169160" cy="1014730"/>
          </a:xfrm>
          <a:prstGeom prst="rect">
            <a:avLst/>
          </a:prstGeom>
          <a:noFill/>
        </p:spPr>
        <p:txBody>
          <a:bodyPr wrap="square" rtlCol="0" anchor="t">
            <a:spAutoFit/>
          </a:bodyPr>
          <a:lstStyle/>
          <a:p>
            <a:pPr fontAlgn="auto">
              <a:lnSpc>
                <a:spcPct val="150000"/>
              </a:lnSpc>
              <a:buClr>
                <a:srgbClr val="C00000"/>
              </a:buClr>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1919</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五四运动爆发</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2" name="文本框 31"/>
          <p:cNvSpPr txBox="1"/>
          <p:nvPr/>
        </p:nvSpPr>
        <p:spPr>
          <a:xfrm>
            <a:off x="7139537" y="4008755"/>
            <a:ext cx="4234307" cy="2399665"/>
          </a:xfrm>
          <a:prstGeom prst="rect">
            <a:avLst/>
          </a:prstGeom>
          <a:noFill/>
        </p:spPr>
        <p:txBody>
          <a:bodyPr wrap="square" rtlCol="0" anchor="t">
            <a:spAutoFit/>
          </a:bodyPr>
          <a:lstStyle/>
          <a:p>
            <a:pPr fontAlgn="auto">
              <a:lnSpc>
                <a:spcPct val="150000"/>
              </a:lnSpc>
              <a:buClr>
                <a:srgbClr val="C00000"/>
              </a:buClr>
            </a:pPr>
            <a:r>
              <a:rPr lang="zh-CN" altLang="en-US" sz="2000" dirty="0">
                <a:latin typeface="微软雅黑" panose="020B0503020204020204" pitchFamily="34" charset="-122"/>
                <a:ea typeface="微软雅黑" panose="020B0503020204020204" pitchFamily="34" charset="-122"/>
                <a:sym typeface="+mn-ea"/>
              </a:rPr>
              <a:t>五四运动之后，中国无产阶级开始作为独立的政治力量登上历史舞台，使中国的资产阶级民主主义革命进入了无产阶级领导的</a:t>
            </a:r>
            <a:r>
              <a:rPr lang="zh-CN" altLang="en-US" sz="2000" b="1" dirty="0">
                <a:solidFill>
                  <a:srgbClr val="B0261F"/>
                </a:solidFill>
                <a:latin typeface="微软雅黑" panose="020B0503020204020204" pitchFamily="34" charset="-122"/>
                <a:ea typeface="微软雅黑" panose="020B0503020204020204" pitchFamily="34" charset="-122"/>
                <a:sym typeface="+mn-ea"/>
              </a:rPr>
              <a:t>新的民主主义革命</a:t>
            </a:r>
            <a:r>
              <a:rPr lang="zh-CN" altLang="en-US" sz="2000" dirty="0">
                <a:latin typeface="微软雅黑" panose="020B0503020204020204" pitchFamily="34" charset="-122"/>
                <a:ea typeface="微软雅黑" panose="020B0503020204020204" pitchFamily="34" charset="-122"/>
                <a:sym typeface="+mn-ea"/>
              </a:rPr>
              <a:t>阶段</a:t>
            </a:r>
            <a:endParaRPr lang="zh-CN" altLang="en-US" sz="2000" dirty="0">
              <a:solidFill>
                <a:schemeClr val="accent6"/>
              </a:solidFill>
              <a:latin typeface="微软雅黑" panose="020B0503020204020204" pitchFamily="34" charset="-122"/>
              <a:ea typeface="微软雅黑" panose="020B0503020204020204" pitchFamily="34" charset="-122"/>
              <a:sym typeface="+mn-ea"/>
            </a:endParaRPr>
          </a:p>
        </p:txBody>
      </p:sp>
      <p:sp>
        <p:nvSpPr>
          <p:cNvPr id="35" name="矩形 34"/>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一、新民主主义革命理论形成的依据是什么？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210003" y="1932998"/>
            <a:ext cx="5771994" cy="835567"/>
            <a:chOff x="9003189" y="740677"/>
            <a:chExt cx="2974957" cy="835567"/>
          </a:xfrm>
        </p:grpSpPr>
        <p:sp>
          <p:nvSpPr>
            <p:cNvPr id="34" name="对角圆角矩形 33"/>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9056055" y="868358"/>
              <a:ext cx="2869225" cy="707886"/>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十月革命为中国革命提供了新的方向选择</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6" name="文本框 7"/>
          <p:cNvSpPr txBox="1">
            <a:spLocks noChangeArrowheads="1"/>
          </p:cNvSpPr>
          <p:nvPr/>
        </p:nvSpPr>
        <p:spPr bwMode="auto">
          <a:xfrm>
            <a:off x="893933" y="744069"/>
            <a:ext cx="1040413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l">
              <a:lnSpc>
                <a:spcPct val="150000"/>
              </a:lnSpc>
              <a:spcBef>
                <a:spcPts val="1400"/>
              </a:spcBef>
            </a:pPr>
            <a:r>
              <a:rPr lang="zh-CN" altLang="en-US" sz="2000" b="1" dirty="0" smtClean="0"/>
              <a:t>        第二</a:t>
            </a:r>
            <a:r>
              <a:rPr lang="zh-CN" altLang="en-US" sz="2000" b="1" dirty="0"/>
              <a:t>，在十月革命的影响下，以五四运动为标志，中国无产阶级成为革命的领导力量，马克思主义逐步成为中国革命的指导思想。</a:t>
            </a:r>
            <a:endParaRPr lang="zh-CN" altLang="en-US" sz="2000" b="1" dirty="0"/>
          </a:p>
        </p:txBody>
      </p:sp>
      <p:sp>
        <p:nvSpPr>
          <p:cNvPr id="22" name="椭圆 21"/>
          <p:cNvSpPr/>
          <p:nvPr/>
        </p:nvSpPr>
        <p:spPr>
          <a:xfrm>
            <a:off x="2678459" y="4009027"/>
            <a:ext cx="1004152" cy="1004152"/>
          </a:xfrm>
          <a:prstGeom prst="ellipse">
            <a:avLst/>
          </a:prstGeom>
          <a:solidFill>
            <a:srgbClr val="E97C3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029701" y="4329885"/>
            <a:ext cx="301668" cy="301668"/>
          </a:xfrm>
          <a:prstGeom prst="ellipse">
            <a:avLst/>
          </a:prstGeom>
          <a:solidFill>
            <a:srgbClr val="B0261F"/>
          </a:solidFill>
          <a:ln w="63500">
            <a:solidFill>
              <a:schemeClr val="bg1"/>
            </a:solidFill>
          </a:ln>
          <a:effectLst>
            <a:outerShdw blurRad="1397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b="43202"/>
          <a:stretch>
            <a:fillRect/>
          </a:stretch>
        </p:blipFill>
        <p:spPr>
          <a:xfrm>
            <a:off x="-13049" y="2454671"/>
            <a:ext cx="12205049" cy="4403329"/>
          </a:xfrm>
          <a:prstGeom prst="rect">
            <a:avLst/>
          </a:prstGeom>
        </p:spPr>
      </p:pic>
      <p:sp>
        <p:nvSpPr>
          <p:cNvPr id="27" name="矩形 26"/>
          <p:cNvSpPr/>
          <p:nvPr/>
        </p:nvSpPr>
        <p:spPr>
          <a:xfrm>
            <a:off x="1" y="-6056"/>
            <a:ext cx="12198526" cy="4984456"/>
          </a:xfrm>
          <a:prstGeom prst="rect">
            <a:avLst/>
          </a:prstGeom>
          <a:gradFill>
            <a:gsLst>
              <a:gs pos="53000">
                <a:srgbClr val="277BB8"/>
              </a:gs>
              <a:gs pos="100000">
                <a:srgbClr val="889FC1">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1980541" y="1888005"/>
            <a:ext cx="8255000" cy="3661895"/>
          </a:xfrm>
          <a:prstGeom prst="roundRect">
            <a:avLst>
              <a:gd name="adj" fmla="val 6440"/>
            </a:avLst>
          </a:prstGeom>
          <a:solidFill>
            <a:schemeClr val="bg1">
              <a:alpha val="64000"/>
            </a:schemeClr>
          </a:solidFill>
          <a:ln>
            <a:gradFill>
              <a:gsLst>
                <a:gs pos="100000">
                  <a:schemeClr val="bg1"/>
                </a:gs>
                <a:gs pos="0">
                  <a:srgbClr val="FBECC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656104" y="2259273"/>
            <a:ext cx="2954655" cy="461665"/>
          </a:xfrm>
          <a:prstGeom prst="rect">
            <a:avLst/>
          </a:prstGeom>
        </p:spPr>
        <p:txBody>
          <a:bodyPr wrap="none">
            <a:spAutoFit/>
          </a:bodyPr>
          <a:lstStyle/>
          <a:p>
            <a:pPr algn="ctr"/>
            <a:r>
              <a:rPr lang="zh-CN" altLang="en-US" sz="2400" b="1" dirty="0">
                <a:latin typeface="微软雅黑" panose="020B0503020204020204" pitchFamily="34" charset="-122"/>
                <a:ea typeface="微软雅黑" panose="020B0503020204020204" pitchFamily="34" charset="-122"/>
              </a:rPr>
              <a:t>在十月革命的影响下</a:t>
            </a:r>
            <a:endParaRPr lang="zh-CN" altLang="en-US" sz="2400" b="1" dirty="0"/>
          </a:p>
        </p:txBody>
      </p:sp>
      <p:sp>
        <p:nvSpPr>
          <p:cNvPr id="4" name="矩形 3"/>
          <p:cNvSpPr/>
          <p:nvPr/>
        </p:nvSpPr>
        <p:spPr>
          <a:xfrm>
            <a:off x="3879523" y="4163645"/>
            <a:ext cx="4358088" cy="743986"/>
          </a:xfrm>
          <a:prstGeom prst="rect">
            <a:avLst/>
          </a:prstGeom>
        </p:spPr>
        <p:txBody>
          <a:bodyPr wrap="square">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在中国得到广泛传播</a:t>
            </a:r>
            <a:endParaRPr lang="zh-CN" altLang="en-US" sz="3200" b="1" dirty="0">
              <a:latin typeface="微软雅黑" panose="020B0503020204020204" pitchFamily="34" charset="-122"/>
              <a:ea typeface="微软雅黑" panose="020B0503020204020204" pitchFamily="34" charset="-122"/>
            </a:endParaRPr>
          </a:p>
        </p:txBody>
      </p:sp>
      <p:sp>
        <p:nvSpPr>
          <p:cNvPr id="19" name="任意多边形: 形状 18"/>
          <p:cNvSpPr/>
          <p:nvPr/>
        </p:nvSpPr>
        <p:spPr>
          <a:xfrm>
            <a:off x="3445552" y="3203010"/>
            <a:ext cx="5308327" cy="748307"/>
          </a:xfrm>
          <a:custGeom>
            <a:avLst/>
            <a:gdLst/>
            <a:ahLst/>
            <a:cxnLst/>
            <a:rect l="l" t="t" r="r" b="b"/>
            <a:pathLst>
              <a:path w="5308327" h="748307">
                <a:moveTo>
                  <a:pt x="1619995" y="450453"/>
                </a:moveTo>
                <a:cubicBezTo>
                  <a:pt x="1623963" y="450453"/>
                  <a:pt x="1627932" y="454422"/>
                  <a:pt x="1631901" y="462359"/>
                </a:cubicBezTo>
                <a:cubicBezTo>
                  <a:pt x="1665635" y="531812"/>
                  <a:pt x="1672581" y="592336"/>
                  <a:pt x="1652737" y="643930"/>
                </a:cubicBezTo>
                <a:cubicBezTo>
                  <a:pt x="1630909" y="675680"/>
                  <a:pt x="1600151" y="685602"/>
                  <a:pt x="1560463" y="673695"/>
                </a:cubicBezTo>
                <a:cubicBezTo>
                  <a:pt x="1526729" y="651867"/>
                  <a:pt x="1521768" y="623094"/>
                  <a:pt x="1545580" y="587375"/>
                </a:cubicBezTo>
                <a:cubicBezTo>
                  <a:pt x="1583284" y="551656"/>
                  <a:pt x="1605112" y="509984"/>
                  <a:pt x="1611065" y="462359"/>
                </a:cubicBezTo>
                <a:cubicBezTo>
                  <a:pt x="1611065" y="454422"/>
                  <a:pt x="1614041" y="450453"/>
                  <a:pt x="1619995" y="450453"/>
                </a:cubicBezTo>
                <a:close/>
                <a:moveTo>
                  <a:pt x="2076897" y="449709"/>
                </a:moveTo>
                <a:cubicBezTo>
                  <a:pt x="2079873" y="449213"/>
                  <a:pt x="2083346" y="449461"/>
                  <a:pt x="2087315" y="450453"/>
                </a:cubicBezTo>
                <a:cubicBezTo>
                  <a:pt x="2168674" y="472281"/>
                  <a:pt x="2222252" y="511969"/>
                  <a:pt x="2248049" y="569516"/>
                </a:cubicBezTo>
                <a:cubicBezTo>
                  <a:pt x="2263924" y="607219"/>
                  <a:pt x="2256979" y="636984"/>
                  <a:pt x="2227213" y="658812"/>
                </a:cubicBezTo>
                <a:cubicBezTo>
                  <a:pt x="2181573" y="676672"/>
                  <a:pt x="2151807" y="662781"/>
                  <a:pt x="2137917" y="617141"/>
                </a:cubicBezTo>
                <a:cubicBezTo>
                  <a:pt x="2129979" y="555625"/>
                  <a:pt x="2108151" y="506016"/>
                  <a:pt x="2072432" y="468312"/>
                </a:cubicBezTo>
                <a:cubicBezTo>
                  <a:pt x="2068464" y="462359"/>
                  <a:pt x="2067471" y="457398"/>
                  <a:pt x="2069456" y="453430"/>
                </a:cubicBezTo>
                <a:cubicBezTo>
                  <a:pt x="2071440" y="451445"/>
                  <a:pt x="2073920" y="450205"/>
                  <a:pt x="2076897" y="449709"/>
                </a:cubicBezTo>
                <a:close/>
                <a:moveTo>
                  <a:pt x="456159" y="438547"/>
                </a:moveTo>
                <a:cubicBezTo>
                  <a:pt x="481955" y="446484"/>
                  <a:pt x="515690" y="470297"/>
                  <a:pt x="557362" y="509984"/>
                </a:cubicBezTo>
                <a:cubicBezTo>
                  <a:pt x="565299" y="523875"/>
                  <a:pt x="562323" y="531812"/>
                  <a:pt x="548432" y="533797"/>
                </a:cubicBezTo>
                <a:lnTo>
                  <a:pt x="125760" y="533797"/>
                </a:lnTo>
                <a:cubicBezTo>
                  <a:pt x="84088" y="533797"/>
                  <a:pt x="51346" y="535781"/>
                  <a:pt x="27534" y="539750"/>
                </a:cubicBezTo>
                <a:cubicBezTo>
                  <a:pt x="23565" y="539750"/>
                  <a:pt x="18604" y="537766"/>
                  <a:pt x="12651" y="533797"/>
                </a:cubicBezTo>
                <a:cubicBezTo>
                  <a:pt x="10666" y="531812"/>
                  <a:pt x="6698" y="524867"/>
                  <a:pt x="745" y="512961"/>
                </a:cubicBezTo>
                <a:cubicBezTo>
                  <a:pt x="-1240" y="507008"/>
                  <a:pt x="745" y="505023"/>
                  <a:pt x="6698" y="507008"/>
                </a:cubicBezTo>
                <a:cubicBezTo>
                  <a:pt x="10666" y="507008"/>
                  <a:pt x="21580" y="507008"/>
                  <a:pt x="39440" y="507008"/>
                </a:cubicBezTo>
                <a:cubicBezTo>
                  <a:pt x="83096" y="508992"/>
                  <a:pt x="115838" y="509984"/>
                  <a:pt x="137667" y="509984"/>
                </a:cubicBezTo>
                <a:lnTo>
                  <a:pt x="399604" y="509984"/>
                </a:lnTo>
                <a:cubicBezTo>
                  <a:pt x="425401" y="462359"/>
                  <a:pt x="444253" y="438547"/>
                  <a:pt x="456159" y="438547"/>
                </a:cubicBezTo>
                <a:close/>
                <a:moveTo>
                  <a:pt x="1712268" y="429617"/>
                </a:moveTo>
                <a:cubicBezTo>
                  <a:pt x="1757909" y="435570"/>
                  <a:pt x="1792635" y="441523"/>
                  <a:pt x="1816448" y="447476"/>
                </a:cubicBezTo>
                <a:cubicBezTo>
                  <a:pt x="1840260" y="457398"/>
                  <a:pt x="1843237" y="470297"/>
                  <a:pt x="1825377" y="486172"/>
                </a:cubicBezTo>
                <a:cubicBezTo>
                  <a:pt x="1817440" y="492125"/>
                  <a:pt x="1813471" y="502047"/>
                  <a:pt x="1813471" y="515937"/>
                </a:cubicBezTo>
                <a:lnTo>
                  <a:pt x="1813471" y="593328"/>
                </a:lnTo>
                <a:cubicBezTo>
                  <a:pt x="1809502" y="625078"/>
                  <a:pt x="1826369" y="639961"/>
                  <a:pt x="1864073" y="637977"/>
                </a:cubicBezTo>
                <a:lnTo>
                  <a:pt x="1944440" y="637977"/>
                </a:lnTo>
                <a:cubicBezTo>
                  <a:pt x="1992065" y="643930"/>
                  <a:pt x="2021831" y="609203"/>
                  <a:pt x="2033737" y="533797"/>
                </a:cubicBezTo>
                <a:cubicBezTo>
                  <a:pt x="2037705" y="515937"/>
                  <a:pt x="2043659" y="508992"/>
                  <a:pt x="2051596" y="512961"/>
                </a:cubicBezTo>
                <a:cubicBezTo>
                  <a:pt x="2057549" y="510976"/>
                  <a:pt x="2060526" y="518914"/>
                  <a:pt x="2060526" y="536773"/>
                </a:cubicBezTo>
                <a:cubicBezTo>
                  <a:pt x="2060526" y="578445"/>
                  <a:pt x="2072432" y="606226"/>
                  <a:pt x="2096244" y="620117"/>
                </a:cubicBezTo>
                <a:cubicBezTo>
                  <a:pt x="2118072" y="630039"/>
                  <a:pt x="2127995" y="642937"/>
                  <a:pt x="2126010" y="658812"/>
                </a:cubicBezTo>
                <a:cubicBezTo>
                  <a:pt x="2127995" y="676672"/>
                  <a:pt x="2117080" y="692547"/>
                  <a:pt x="2093268" y="706437"/>
                </a:cubicBezTo>
                <a:cubicBezTo>
                  <a:pt x="2073424" y="722312"/>
                  <a:pt x="2039690" y="730250"/>
                  <a:pt x="1992065" y="730250"/>
                </a:cubicBezTo>
                <a:lnTo>
                  <a:pt x="1810494" y="730250"/>
                </a:lnTo>
                <a:cubicBezTo>
                  <a:pt x="1733104" y="732234"/>
                  <a:pt x="1695401" y="699492"/>
                  <a:pt x="1697385" y="632023"/>
                </a:cubicBezTo>
                <a:lnTo>
                  <a:pt x="1697385" y="563562"/>
                </a:lnTo>
                <a:cubicBezTo>
                  <a:pt x="1697385" y="519906"/>
                  <a:pt x="1694409" y="484187"/>
                  <a:pt x="1688456" y="456406"/>
                </a:cubicBezTo>
                <a:cubicBezTo>
                  <a:pt x="1684487" y="436562"/>
                  <a:pt x="1692424" y="427633"/>
                  <a:pt x="1712268" y="429617"/>
                </a:cubicBezTo>
                <a:close/>
                <a:moveTo>
                  <a:pt x="1834307" y="405805"/>
                </a:moveTo>
                <a:cubicBezTo>
                  <a:pt x="1903760" y="413742"/>
                  <a:pt x="1948408" y="435570"/>
                  <a:pt x="1968252" y="471289"/>
                </a:cubicBezTo>
                <a:cubicBezTo>
                  <a:pt x="1978174" y="508992"/>
                  <a:pt x="1968252" y="537766"/>
                  <a:pt x="1938487" y="557609"/>
                </a:cubicBezTo>
                <a:cubicBezTo>
                  <a:pt x="1898799" y="573484"/>
                  <a:pt x="1874987" y="562570"/>
                  <a:pt x="1867049" y="524867"/>
                </a:cubicBezTo>
                <a:cubicBezTo>
                  <a:pt x="1861096" y="481211"/>
                  <a:pt x="1847205" y="447476"/>
                  <a:pt x="1825377" y="423664"/>
                </a:cubicBezTo>
                <a:cubicBezTo>
                  <a:pt x="1821409" y="419695"/>
                  <a:pt x="1820416" y="415726"/>
                  <a:pt x="1822401" y="411758"/>
                </a:cubicBezTo>
                <a:cubicBezTo>
                  <a:pt x="1822401" y="407789"/>
                  <a:pt x="1826369" y="405805"/>
                  <a:pt x="1834307" y="405805"/>
                </a:cubicBezTo>
                <a:close/>
                <a:moveTo>
                  <a:pt x="991940" y="274836"/>
                </a:moveTo>
                <a:cubicBezTo>
                  <a:pt x="987971" y="278805"/>
                  <a:pt x="985987" y="284758"/>
                  <a:pt x="985987" y="292695"/>
                </a:cubicBezTo>
                <a:lnTo>
                  <a:pt x="985987" y="411758"/>
                </a:lnTo>
                <a:lnTo>
                  <a:pt x="1256854" y="411758"/>
                </a:lnTo>
                <a:lnTo>
                  <a:pt x="1256854" y="274836"/>
                </a:lnTo>
                <a:close/>
                <a:moveTo>
                  <a:pt x="3655963" y="245070"/>
                </a:moveTo>
                <a:cubicBezTo>
                  <a:pt x="3679776" y="251023"/>
                  <a:pt x="3712518" y="275828"/>
                  <a:pt x="3754190" y="319484"/>
                </a:cubicBezTo>
                <a:cubicBezTo>
                  <a:pt x="3760143" y="327422"/>
                  <a:pt x="3762127" y="333375"/>
                  <a:pt x="3760143" y="337344"/>
                </a:cubicBezTo>
                <a:cubicBezTo>
                  <a:pt x="3758159" y="343297"/>
                  <a:pt x="3753197" y="346273"/>
                  <a:pt x="3745260" y="346273"/>
                </a:cubicBezTo>
                <a:cubicBezTo>
                  <a:pt x="3653979" y="342305"/>
                  <a:pt x="3586510" y="340320"/>
                  <a:pt x="3542854" y="340320"/>
                </a:cubicBezTo>
                <a:lnTo>
                  <a:pt x="3501182" y="340320"/>
                </a:lnTo>
                <a:cubicBezTo>
                  <a:pt x="3505151" y="350242"/>
                  <a:pt x="3502174" y="358180"/>
                  <a:pt x="3492252" y="364133"/>
                </a:cubicBezTo>
                <a:cubicBezTo>
                  <a:pt x="3482330" y="368101"/>
                  <a:pt x="3477369" y="376039"/>
                  <a:pt x="3477369" y="387945"/>
                </a:cubicBezTo>
                <a:lnTo>
                  <a:pt x="3477369" y="495101"/>
                </a:lnTo>
                <a:cubicBezTo>
                  <a:pt x="3477369" y="548680"/>
                  <a:pt x="3478362" y="594320"/>
                  <a:pt x="3480346" y="632023"/>
                </a:cubicBezTo>
                <a:cubicBezTo>
                  <a:pt x="3482330" y="675680"/>
                  <a:pt x="3468440" y="704453"/>
                  <a:pt x="3438674" y="718344"/>
                </a:cubicBezTo>
                <a:cubicBezTo>
                  <a:pt x="3434705" y="720328"/>
                  <a:pt x="3427760" y="723305"/>
                  <a:pt x="3417838" y="727273"/>
                </a:cubicBezTo>
                <a:cubicBezTo>
                  <a:pt x="3399979" y="735211"/>
                  <a:pt x="3382119" y="741164"/>
                  <a:pt x="3364260" y="745133"/>
                </a:cubicBezTo>
                <a:cubicBezTo>
                  <a:pt x="3340448" y="753070"/>
                  <a:pt x="3326557" y="746125"/>
                  <a:pt x="3322588" y="724297"/>
                </a:cubicBezTo>
                <a:cubicBezTo>
                  <a:pt x="3312666" y="684609"/>
                  <a:pt x="3286869" y="660797"/>
                  <a:pt x="3245198" y="652859"/>
                </a:cubicBezTo>
                <a:cubicBezTo>
                  <a:pt x="3229322" y="648891"/>
                  <a:pt x="3221385" y="644922"/>
                  <a:pt x="3221385" y="640953"/>
                </a:cubicBezTo>
                <a:cubicBezTo>
                  <a:pt x="3219401" y="631031"/>
                  <a:pt x="3228331" y="627062"/>
                  <a:pt x="3248174" y="629047"/>
                </a:cubicBezTo>
                <a:cubicBezTo>
                  <a:pt x="3331518" y="638969"/>
                  <a:pt x="3368229" y="618133"/>
                  <a:pt x="3358307" y="566539"/>
                </a:cubicBezTo>
                <a:lnTo>
                  <a:pt x="3358307" y="340320"/>
                </a:lnTo>
                <a:lnTo>
                  <a:pt x="3218408" y="340320"/>
                </a:lnTo>
                <a:cubicBezTo>
                  <a:pt x="3178721" y="342305"/>
                  <a:pt x="3143002" y="346273"/>
                  <a:pt x="3111252" y="352226"/>
                </a:cubicBezTo>
                <a:cubicBezTo>
                  <a:pt x="3105299" y="354211"/>
                  <a:pt x="3100338" y="351234"/>
                  <a:pt x="3096369" y="343297"/>
                </a:cubicBezTo>
                <a:cubicBezTo>
                  <a:pt x="3090416" y="337344"/>
                  <a:pt x="3085456" y="329406"/>
                  <a:pt x="3081487" y="319484"/>
                </a:cubicBezTo>
                <a:cubicBezTo>
                  <a:pt x="3079502" y="315516"/>
                  <a:pt x="3078510" y="312539"/>
                  <a:pt x="3078510" y="310555"/>
                </a:cubicBezTo>
                <a:cubicBezTo>
                  <a:pt x="3078510" y="310555"/>
                  <a:pt x="3080494" y="310555"/>
                  <a:pt x="3084463" y="310555"/>
                </a:cubicBezTo>
                <a:cubicBezTo>
                  <a:pt x="3114229" y="314523"/>
                  <a:pt x="3167807" y="317500"/>
                  <a:pt x="3245198" y="319484"/>
                </a:cubicBezTo>
                <a:lnTo>
                  <a:pt x="3584526" y="319484"/>
                </a:lnTo>
                <a:cubicBezTo>
                  <a:pt x="3614291" y="275828"/>
                  <a:pt x="3638104" y="251023"/>
                  <a:pt x="3655963" y="245070"/>
                </a:cubicBezTo>
                <a:close/>
                <a:moveTo>
                  <a:pt x="2524869" y="236141"/>
                </a:moveTo>
                <a:cubicBezTo>
                  <a:pt x="2507010" y="279797"/>
                  <a:pt x="2488159" y="318492"/>
                  <a:pt x="2468315" y="352226"/>
                </a:cubicBezTo>
                <a:cubicBezTo>
                  <a:pt x="2500065" y="356195"/>
                  <a:pt x="2522885" y="364133"/>
                  <a:pt x="2536776" y="376039"/>
                </a:cubicBezTo>
                <a:cubicBezTo>
                  <a:pt x="2538760" y="378023"/>
                  <a:pt x="2539752" y="379016"/>
                  <a:pt x="2539752" y="379016"/>
                </a:cubicBezTo>
                <a:cubicBezTo>
                  <a:pt x="2555627" y="337344"/>
                  <a:pt x="2567533" y="289719"/>
                  <a:pt x="2575471" y="236141"/>
                </a:cubicBezTo>
                <a:close/>
                <a:moveTo>
                  <a:pt x="1947416" y="236141"/>
                </a:moveTo>
                <a:lnTo>
                  <a:pt x="1947416" y="358180"/>
                </a:lnTo>
                <a:lnTo>
                  <a:pt x="2042666" y="358180"/>
                </a:lnTo>
                <a:lnTo>
                  <a:pt x="2042666" y="236141"/>
                </a:lnTo>
                <a:close/>
                <a:moveTo>
                  <a:pt x="1736081" y="236141"/>
                </a:moveTo>
                <a:lnTo>
                  <a:pt x="1736081" y="358180"/>
                </a:lnTo>
                <a:lnTo>
                  <a:pt x="1831330" y="358180"/>
                </a:lnTo>
                <a:lnTo>
                  <a:pt x="1831330" y="236141"/>
                </a:lnTo>
                <a:close/>
                <a:moveTo>
                  <a:pt x="4409034" y="126008"/>
                </a:moveTo>
                <a:cubicBezTo>
                  <a:pt x="4436815" y="131961"/>
                  <a:pt x="4471541" y="155773"/>
                  <a:pt x="4513213" y="197445"/>
                </a:cubicBezTo>
                <a:cubicBezTo>
                  <a:pt x="4519166" y="205383"/>
                  <a:pt x="4521151" y="212328"/>
                  <a:pt x="4519166" y="218281"/>
                </a:cubicBezTo>
                <a:cubicBezTo>
                  <a:pt x="4515197" y="224234"/>
                  <a:pt x="4509244" y="226219"/>
                  <a:pt x="4501307" y="224234"/>
                </a:cubicBezTo>
                <a:cubicBezTo>
                  <a:pt x="4487417" y="224234"/>
                  <a:pt x="4459635" y="224234"/>
                  <a:pt x="4417963" y="224234"/>
                </a:cubicBezTo>
                <a:cubicBezTo>
                  <a:pt x="4370338" y="222250"/>
                  <a:pt x="4337596" y="221258"/>
                  <a:pt x="4319737" y="221258"/>
                </a:cubicBezTo>
                <a:lnTo>
                  <a:pt x="4260205" y="221258"/>
                </a:lnTo>
                <a:cubicBezTo>
                  <a:pt x="4260205" y="231180"/>
                  <a:pt x="4256237" y="238125"/>
                  <a:pt x="4248299" y="242094"/>
                </a:cubicBezTo>
                <a:cubicBezTo>
                  <a:pt x="4240362" y="250031"/>
                  <a:pt x="4236393" y="258961"/>
                  <a:pt x="4236393" y="268883"/>
                </a:cubicBezTo>
                <a:lnTo>
                  <a:pt x="4236393" y="417711"/>
                </a:lnTo>
                <a:lnTo>
                  <a:pt x="4325690" y="417711"/>
                </a:lnTo>
                <a:cubicBezTo>
                  <a:pt x="4353471" y="376039"/>
                  <a:pt x="4373315" y="354211"/>
                  <a:pt x="4385221" y="352226"/>
                </a:cubicBezTo>
                <a:cubicBezTo>
                  <a:pt x="4413003" y="360164"/>
                  <a:pt x="4443760" y="382984"/>
                  <a:pt x="4477495" y="420687"/>
                </a:cubicBezTo>
                <a:cubicBezTo>
                  <a:pt x="4485432" y="434578"/>
                  <a:pt x="4482455" y="442516"/>
                  <a:pt x="4468565" y="444500"/>
                </a:cubicBezTo>
                <a:cubicBezTo>
                  <a:pt x="4454674" y="444500"/>
                  <a:pt x="4426893" y="444500"/>
                  <a:pt x="4385221" y="444500"/>
                </a:cubicBezTo>
                <a:cubicBezTo>
                  <a:pt x="4343549" y="442516"/>
                  <a:pt x="4314776" y="441523"/>
                  <a:pt x="4298901" y="441523"/>
                </a:cubicBezTo>
                <a:lnTo>
                  <a:pt x="4236393" y="441523"/>
                </a:lnTo>
                <a:lnTo>
                  <a:pt x="4236393" y="670719"/>
                </a:lnTo>
                <a:lnTo>
                  <a:pt x="4376291" y="670719"/>
                </a:lnTo>
                <a:cubicBezTo>
                  <a:pt x="4408041" y="623094"/>
                  <a:pt x="4428877" y="600273"/>
                  <a:pt x="4438799" y="602258"/>
                </a:cubicBezTo>
                <a:cubicBezTo>
                  <a:pt x="4462612" y="604242"/>
                  <a:pt x="4497338" y="626070"/>
                  <a:pt x="4542979" y="667742"/>
                </a:cubicBezTo>
                <a:cubicBezTo>
                  <a:pt x="4548932" y="675680"/>
                  <a:pt x="4550916" y="682625"/>
                  <a:pt x="4548932" y="688578"/>
                </a:cubicBezTo>
                <a:cubicBezTo>
                  <a:pt x="4546948" y="694531"/>
                  <a:pt x="4540995" y="696516"/>
                  <a:pt x="4531073" y="694531"/>
                </a:cubicBezTo>
                <a:cubicBezTo>
                  <a:pt x="4517182" y="694531"/>
                  <a:pt x="4485432" y="693539"/>
                  <a:pt x="4435823" y="691555"/>
                </a:cubicBezTo>
                <a:cubicBezTo>
                  <a:pt x="4390182" y="691555"/>
                  <a:pt x="4361409" y="691555"/>
                  <a:pt x="4349502" y="691555"/>
                </a:cubicBezTo>
                <a:lnTo>
                  <a:pt x="3905995" y="691555"/>
                </a:lnTo>
                <a:cubicBezTo>
                  <a:pt x="3876229" y="691555"/>
                  <a:pt x="3852416" y="693539"/>
                  <a:pt x="3834557" y="697508"/>
                </a:cubicBezTo>
                <a:cubicBezTo>
                  <a:pt x="3830588" y="699492"/>
                  <a:pt x="3825627" y="697508"/>
                  <a:pt x="3819674" y="691555"/>
                </a:cubicBezTo>
                <a:cubicBezTo>
                  <a:pt x="3819674" y="691555"/>
                  <a:pt x="3817690" y="689570"/>
                  <a:pt x="3813721" y="685602"/>
                </a:cubicBezTo>
                <a:cubicBezTo>
                  <a:pt x="3807768" y="677664"/>
                  <a:pt x="3803799" y="672703"/>
                  <a:pt x="3801815" y="670719"/>
                </a:cubicBezTo>
                <a:cubicBezTo>
                  <a:pt x="3799831" y="666750"/>
                  <a:pt x="3799831" y="664766"/>
                  <a:pt x="3801815" y="664766"/>
                </a:cubicBezTo>
                <a:cubicBezTo>
                  <a:pt x="3801815" y="662781"/>
                  <a:pt x="3803799" y="661789"/>
                  <a:pt x="3807768" y="661789"/>
                </a:cubicBezTo>
                <a:cubicBezTo>
                  <a:pt x="3861346" y="667742"/>
                  <a:pt x="3900041" y="670719"/>
                  <a:pt x="3923854" y="670719"/>
                </a:cubicBezTo>
                <a:lnTo>
                  <a:pt x="4114354" y="670719"/>
                </a:lnTo>
                <a:lnTo>
                  <a:pt x="4114354" y="441523"/>
                </a:lnTo>
                <a:lnTo>
                  <a:pt x="3977432" y="441523"/>
                </a:lnTo>
                <a:cubicBezTo>
                  <a:pt x="3967510" y="441523"/>
                  <a:pt x="3950643" y="442516"/>
                  <a:pt x="3926830" y="444500"/>
                </a:cubicBezTo>
                <a:cubicBezTo>
                  <a:pt x="3914924" y="444500"/>
                  <a:pt x="3906987" y="444500"/>
                  <a:pt x="3903018" y="444500"/>
                </a:cubicBezTo>
                <a:cubicBezTo>
                  <a:pt x="3897065" y="444500"/>
                  <a:pt x="3893096" y="443508"/>
                  <a:pt x="3891112" y="441523"/>
                </a:cubicBezTo>
                <a:cubicBezTo>
                  <a:pt x="3885159" y="435570"/>
                  <a:pt x="3880198" y="427633"/>
                  <a:pt x="3876229" y="417711"/>
                </a:cubicBezTo>
                <a:cubicBezTo>
                  <a:pt x="3874245" y="413742"/>
                  <a:pt x="3876229" y="411758"/>
                  <a:pt x="3882182" y="411758"/>
                </a:cubicBezTo>
                <a:cubicBezTo>
                  <a:pt x="3907979" y="413742"/>
                  <a:pt x="3943697" y="415726"/>
                  <a:pt x="3989338" y="417711"/>
                </a:cubicBezTo>
                <a:lnTo>
                  <a:pt x="4114354" y="417711"/>
                </a:lnTo>
                <a:lnTo>
                  <a:pt x="4114354" y="221258"/>
                </a:lnTo>
                <a:lnTo>
                  <a:pt x="3917901" y="221258"/>
                </a:lnTo>
                <a:cubicBezTo>
                  <a:pt x="3902026" y="221258"/>
                  <a:pt x="3886151" y="223242"/>
                  <a:pt x="3870276" y="227211"/>
                </a:cubicBezTo>
                <a:cubicBezTo>
                  <a:pt x="3866307" y="227211"/>
                  <a:pt x="3861346" y="225226"/>
                  <a:pt x="3855393" y="221258"/>
                </a:cubicBezTo>
                <a:cubicBezTo>
                  <a:pt x="3855393" y="221258"/>
                  <a:pt x="3853409" y="219273"/>
                  <a:pt x="3849440" y="215305"/>
                </a:cubicBezTo>
                <a:cubicBezTo>
                  <a:pt x="3843487" y="207367"/>
                  <a:pt x="3839518" y="202406"/>
                  <a:pt x="3837534" y="200422"/>
                </a:cubicBezTo>
                <a:cubicBezTo>
                  <a:pt x="3833565" y="194469"/>
                  <a:pt x="3835549" y="192484"/>
                  <a:pt x="3843487" y="194469"/>
                </a:cubicBezTo>
                <a:cubicBezTo>
                  <a:pt x="3875237" y="198437"/>
                  <a:pt x="3905002" y="200422"/>
                  <a:pt x="3932784" y="200422"/>
                </a:cubicBezTo>
                <a:lnTo>
                  <a:pt x="4346526" y="200422"/>
                </a:lnTo>
                <a:cubicBezTo>
                  <a:pt x="4374307" y="150812"/>
                  <a:pt x="4395143" y="126008"/>
                  <a:pt x="4409034" y="126008"/>
                </a:cubicBezTo>
                <a:close/>
                <a:moveTo>
                  <a:pt x="2728020" y="112613"/>
                </a:moveTo>
                <a:cubicBezTo>
                  <a:pt x="2731493" y="112613"/>
                  <a:pt x="2736205" y="113109"/>
                  <a:pt x="2742158" y="114101"/>
                </a:cubicBezTo>
                <a:cubicBezTo>
                  <a:pt x="2746127" y="114101"/>
                  <a:pt x="2751088" y="114101"/>
                  <a:pt x="2757041" y="114101"/>
                </a:cubicBezTo>
                <a:cubicBezTo>
                  <a:pt x="2794745" y="118070"/>
                  <a:pt x="2819549" y="122039"/>
                  <a:pt x="2831455" y="126008"/>
                </a:cubicBezTo>
                <a:cubicBezTo>
                  <a:pt x="2847330" y="131961"/>
                  <a:pt x="2850307" y="140891"/>
                  <a:pt x="2840385" y="152797"/>
                </a:cubicBezTo>
                <a:cubicBezTo>
                  <a:pt x="2832447" y="158750"/>
                  <a:pt x="2828479" y="167680"/>
                  <a:pt x="2828479" y="179586"/>
                </a:cubicBezTo>
                <a:lnTo>
                  <a:pt x="2828479" y="530820"/>
                </a:lnTo>
                <a:cubicBezTo>
                  <a:pt x="2828479" y="546695"/>
                  <a:pt x="2819549" y="558601"/>
                  <a:pt x="2801690" y="566539"/>
                </a:cubicBezTo>
                <a:cubicBezTo>
                  <a:pt x="2787799" y="572492"/>
                  <a:pt x="2769940" y="575469"/>
                  <a:pt x="2748112" y="575469"/>
                </a:cubicBezTo>
                <a:cubicBezTo>
                  <a:pt x="2726284" y="577453"/>
                  <a:pt x="2717354" y="566539"/>
                  <a:pt x="2721323" y="542726"/>
                </a:cubicBezTo>
                <a:cubicBezTo>
                  <a:pt x="2721323" y="538758"/>
                  <a:pt x="2721323" y="520898"/>
                  <a:pt x="2721323" y="489148"/>
                </a:cubicBezTo>
                <a:cubicBezTo>
                  <a:pt x="2723307" y="427633"/>
                  <a:pt x="2724299" y="389930"/>
                  <a:pt x="2724299" y="376039"/>
                </a:cubicBezTo>
                <a:lnTo>
                  <a:pt x="2724299" y="233164"/>
                </a:lnTo>
                <a:cubicBezTo>
                  <a:pt x="2724299" y="183555"/>
                  <a:pt x="2723307" y="150812"/>
                  <a:pt x="2721323" y="134937"/>
                </a:cubicBezTo>
                <a:cubicBezTo>
                  <a:pt x="2719338" y="123031"/>
                  <a:pt x="2719338" y="116086"/>
                  <a:pt x="2721323" y="114101"/>
                </a:cubicBezTo>
                <a:cubicBezTo>
                  <a:pt x="2722315" y="113109"/>
                  <a:pt x="2724547" y="112613"/>
                  <a:pt x="2728020" y="112613"/>
                </a:cubicBezTo>
                <a:close/>
                <a:moveTo>
                  <a:pt x="1968252" y="87312"/>
                </a:moveTo>
                <a:cubicBezTo>
                  <a:pt x="1968252" y="93266"/>
                  <a:pt x="1966268" y="98226"/>
                  <a:pt x="1962299" y="102195"/>
                </a:cubicBezTo>
                <a:cubicBezTo>
                  <a:pt x="1952377" y="108148"/>
                  <a:pt x="1947416" y="117078"/>
                  <a:pt x="1947416" y="128984"/>
                </a:cubicBezTo>
                <a:lnTo>
                  <a:pt x="1947416" y="212328"/>
                </a:lnTo>
                <a:lnTo>
                  <a:pt x="2042666" y="212328"/>
                </a:lnTo>
                <a:lnTo>
                  <a:pt x="2042666" y="87312"/>
                </a:lnTo>
                <a:close/>
                <a:moveTo>
                  <a:pt x="1745010" y="87312"/>
                </a:moveTo>
                <a:cubicBezTo>
                  <a:pt x="1739057" y="89297"/>
                  <a:pt x="1736081" y="95250"/>
                  <a:pt x="1736081" y="105172"/>
                </a:cubicBezTo>
                <a:lnTo>
                  <a:pt x="1736081" y="212328"/>
                </a:lnTo>
                <a:lnTo>
                  <a:pt x="1831330" y="212328"/>
                </a:lnTo>
                <a:lnTo>
                  <a:pt x="1831330" y="87312"/>
                </a:lnTo>
                <a:lnTo>
                  <a:pt x="1747987" y="87312"/>
                </a:lnTo>
                <a:cubicBezTo>
                  <a:pt x="1747987" y="87312"/>
                  <a:pt x="1746995" y="87312"/>
                  <a:pt x="1745010" y="87312"/>
                </a:cubicBezTo>
                <a:close/>
                <a:moveTo>
                  <a:pt x="5080434" y="57547"/>
                </a:moveTo>
                <a:cubicBezTo>
                  <a:pt x="5084279" y="57547"/>
                  <a:pt x="5088682" y="58539"/>
                  <a:pt x="5093642" y="60523"/>
                </a:cubicBezTo>
                <a:cubicBezTo>
                  <a:pt x="5117455" y="66476"/>
                  <a:pt x="5152182" y="78383"/>
                  <a:pt x="5197822" y="96242"/>
                </a:cubicBezTo>
                <a:cubicBezTo>
                  <a:pt x="5217666" y="110133"/>
                  <a:pt x="5218658" y="123031"/>
                  <a:pt x="5200799" y="134937"/>
                </a:cubicBezTo>
                <a:cubicBezTo>
                  <a:pt x="5186908" y="138906"/>
                  <a:pt x="5178970" y="147836"/>
                  <a:pt x="5176986" y="161726"/>
                </a:cubicBezTo>
                <a:cubicBezTo>
                  <a:pt x="5143252" y="292695"/>
                  <a:pt x="5090666" y="402828"/>
                  <a:pt x="5019228" y="492125"/>
                </a:cubicBezTo>
                <a:cubicBezTo>
                  <a:pt x="5092650" y="545703"/>
                  <a:pt x="5182940" y="587375"/>
                  <a:pt x="5290096" y="617141"/>
                </a:cubicBezTo>
                <a:cubicBezTo>
                  <a:pt x="5303986" y="621109"/>
                  <a:pt x="5309940" y="626070"/>
                  <a:pt x="5307955" y="632023"/>
                </a:cubicBezTo>
                <a:cubicBezTo>
                  <a:pt x="5309940" y="637977"/>
                  <a:pt x="5303986" y="642937"/>
                  <a:pt x="5290096" y="646906"/>
                </a:cubicBezTo>
                <a:cubicBezTo>
                  <a:pt x="5244455" y="654844"/>
                  <a:pt x="5212705" y="678656"/>
                  <a:pt x="5194846" y="718344"/>
                </a:cubicBezTo>
                <a:cubicBezTo>
                  <a:pt x="5186908" y="736203"/>
                  <a:pt x="5174010" y="740172"/>
                  <a:pt x="5156150" y="730250"/>
                </a:cubicBezTo>
                <a:cubicBezTo>
                  <a:pt x="5066854" y="688578"/>
                  <a:pt x="4992440" y="637977"/>
                  <a:pt x="4932909" y="578445"/>
                </a:cubicBezTo>
                <a:cubicBezTo>
                  <a:pt x="4845596" y="643930"/>
                  <a:pt x="4736455" y="692547"/>
                  <a:pt x="4605487" y="724297"/>
                </a:cubicBezTo>
                <a:cubicBezTo>
                  <a:pt x="4593580" y="726281"/>
                  <a:pt x="4586635" y="725289"/>
                  <a:pt x="4584651" y="721320"/>
                </a:cubicBezTo>
                <a:cubicBezTo>
                  <a:pt x="4582667" y="717351"/>
                  <a:pt x="4586635" y="712391"/>
                  <a:pt x="4596557" y="706437"/>
                </a:cubicBezTo>
                <a:cubicBezTo>
                  <a:pt x="4715620" y="638969"/>
                  <a:pt x="4805909" y="569516"/>
                  <a:pt x="4867424" y="498078"/>
                </a:cubicBezTo>
                <a:cubicBezTo>
                  <a:pt x="4799956" y="392906"/>
                  <a:pt x="4761260" y="269875"/>
                  <a:pt x="4751338" y="128984"/>
                </a:cubicBezTo>
                <a:cubicBezTo>
                  <a:pt x="4749354" y="119062"/>
                  <a:pt x="4752331" y="113109"/>
                  <a:pt x="4760268" y="111125"/>
                </a:cubicBezTo>
                <a:cubicBezTo>
                  <a:pt x="4764237" y="111125"/>
                  <a:pt x="4768205" y="118070"/>
                  <a:pt x="4772174" y="131961"/>
                </a:cubicBezTo>
                <a:cubicBezTo>
                  <a:pt x="4811862" y="251023"/>
                  <a:pt x="4865440" y="345281"/>
                  <a:pt x="4932909" y="414734"/>
                </a:cubicBezTo>
                <a:cubicBezTo>
                  <a:pt x="4968627" y="361156"/>
                  <a:pt x="4999385" y="300633"/>
                  <a:pt x="5025182" y="233164"/>
                </a:cubicBezTo>
                <a:cubicBezTo>
                  <a:pt x="5041057" y="187523"/>
                  <a:pt x="5052963" y="137914"/>
                  <a:pt x="5060900" y="84336"/>
                </a:cubicBezTo>
                <a:cubicBezTo>
                  <a:pt x="5062389" y="66476"/>
                  <a:pt x="5068900" y="57547"/>
                  <a:pt x="5080434" y="57547"/>
                </a:cubicBezTo>
                <a:close/>
                <a:moveTo>
                  <a:pt x="4840635" y="27037"/>
                </a:moveTo>
                <a:cubicBezTo>
                  <a:pt x="4843612" y="26541"/>
                  <a:pt x="4847581" y="26789"/>
                  <a:pt x="4852541" y="27781"/>
                </a:cubicBezTo>
                <a:cubicBezTo>
                  <a:pt x="4910088" y="31750"/>
                  <a:pt x="4953744" y="54570"/>
                  <a:pt x="4983510" y="96242"/>
                </a:cubicBezTo>
                <a:cubicBezTo>
                  <a:pt x="5009306" y="145851"/>
                  <a:pt x="4999385" y="182562"/>
                  <a:pt x="4953744" y="206375"/>
                </a:cubicBezTo>
                <a:cubicBezTo>
                  <a:pt x="4908104" y="216297"/>
                  <a:pt x="4881315" y="194469"/>
                  <a:pt x="4873377" y="140891"/>
                </a:cubicBezTo>
                <a:cubicBezTo>
                  <a:pt x="4867424" y="103187"/>
                  <a:pt x="4855518" y="71437"/>
                  <a:pt x="4837659" y="45641"/>
                </a:cubicBezTo>
                <a:cubicBezTo>
                  <a:pt x="4833690" y="37703"/>
                  <a:pt x="4832698" y="32742"/>
                  <a:pt x="4834682" y="30758"/>
                </a:cubicBezTo>
                <a:cubicBezTo>
                  <a:pt x="4835674" y="28773"/>
                  <a:pt x="4837659" y="27533"/>
                  <a:pt x="4840635" y="27037"/>
                </a:cubicBezTo>
                <a:close/>
                <a:moveTo>
                  <a:pt x="500807" y="18851"/>
                </a:moveTo>
                <a:cubicBezTo>
                  <a:pt x="550416" y="34726"/>
                  <a:pt x="588120" y="55562"/>
                  <a:pt x="613916" y="81359"/>
                </a:cubicBezTo>
                <a:cubicBezTo>
                  <a:pt x="615901" y="87312"/>
                  <a:pt x="611932" y="94258"/>
                  <a:pt x="602010" y="102195"/>
                </a:cubicBezTo>
                <a:cubicBezTo>
                  <a:pt x="592088" y="106164"/>
                  <a:pt x="587127" y="114101"/>
                  <a:pt x="587127" y="126008"/>
                </a:cubicBezTo>
                <a:lnTo>
                  <a:pt x="554385" y="370086"/>
                </a:lnTo>
                <a:lnTo>
                  <a:pt x="572245" y="370086"/>
                </a:lnTo>
                <a:cubicBezTo>
                  <a:pt x="590104" y="336351"/>
                  <a:pt x="603995" y="319484"/>
                  <a:pt x="613916" y="319484"/>
                </a:cubicBezTo>
                <a:cubicBezTo>
                  <a:pt x="637729" y="323453"/>
                  <a:pt x="676424" y="344289"/>
                  <a:pt x="730002" y="381992"/>
                </a:cubicBezTo>
                <a:cubicBezTo>
                  <a:pt x="735956" y="393898"/>
                  <a:pt x="732979" y="401836"/>
                  <a:pt x="721073" y="405805"/>
                </a:cubicBezTo>
                <a:cubicBezTo>
                  <a:pt x="711151" y="411758"/>
                  <a:pt x="706190" y="418703"/>
                  <a:pt x="706190" y="426641"/>
                </a:cubicBezTo>
                <a:cubicBezTo>
                  <a:pt x="704205" y="440531"/>
                  <a:pt x="702221" y="460375"/>
                  <a:pt x="700237" y="486172"/>
                </a:cubicBezTo>
                <a:cubicBezTo>
                  <a:pt x="694284" y="555625"/>
                  <a:pt x="686346" y="607219"/>
                  <a:pt x="676424" y="640953"/>
                </a:cubicBezTo>
                <a:cubicBezTo>
                  <a:pt x="666502" y="694531"/>
                  <a:pt x="619870" y="729258"/>
                  <a:pt x="536526" y="745133"/>
                </a:cubicBezTo>
                <a:cubicBezTo>
                  <a:pt x="510729" y="749102"/>
                  <a:pt x="497831" y="743148"/>
                  <a:pt x="497831" y="727273"/>
                </a:cubicBezTo>
                <a:cubicBezTo>
                  <a:pt x="493862" y="691555"/>
                  <a:pt x="473026" y="665758"/>
                  <a:pt x="435323" y="649883"/>
                </a:cubicBezTo>
                <a:cubicBezTo>
                  <a:pt x="421432" y="645914"/>
                  <a:pt x="416471" y="641945"/>
                  <a:pt x="420440" y="637977"/>
                </a:cubicBezTo>
                <a:cubicBezTo>
                  <a:pt x="420440" y="632023"/>
                  <a:pt x="426393" y="630039"/>
                  <a:pt x="438299" y="632023"/>
                </a:cubicBezTo>
                <a:cubicBezTo>
                  <a:pt x="523627" y="637977"/>
                  <a:pt x="565299" y="621109"/>
                  <a:pt x="563315" y="581422"/>
                </a:cubicBezTo>
                <a:cubicBezTo>
                  <a:pt x="573237" y="511969"/>
                  <a:pt x="580182" y="448469"/>
                  <a:pt x="584151" y="390922"/>
                </a:cubicBezTo>
                <a:lnTo>
                  <a:pt x="268635" y="390922"/>
                </a:lnTo>
                <a:cubicBezTo>
                  <a:pt x="268635" y="394891"/>
                  <a:pt x="268635" y="396875"/>
                  <a:pt x="268635" y="396875"/>
                </a:cubicBezTo>
                <a:cubicBezTo>
                  <a:pt x="266651" y="398859"/>
                  <a:pt x="264666" y="401836"/>
                  <a:pt x="262682" y="405805"/>
                </a:cubicBezTo>
                <a:cubicBezTo>
                  <a:pt x="254745" y="419695"/>
                  <a:pt x="248791" y="428625"/>
                  <a:pt x="244823" y="432594"/>
                </a:cubicBezTo>
                <a:cubicBezTo>
                  <a:pt x="236885" y="446484"/>
                  <a:pt x="226963" y="448469"/>
                  <a:pt x="215057" y="438547"/>
                </a:cubicBezTo>
                <a:cubicBezTo>
                  <a:pt x="201166" y="432594"/>
                  <a:pt x="177354" y="417711"/>
                  <a:pt x="143620" y="393898"/>
                </a:cubicBezTo>
                <a:cubicBezTo>
                  <a:pt x="133698" y="385961"/>
                  <a:pt x="135682" y="376039"/>
                  <a:pt x="149573" y="364133"/>
                </a:cubicBezTo>
                <a:cubicBezTo>
                  <a:pt x="155526" y="358180"/>
                  <a:pt x="159495" y="348258"/>
                  <a:pt x="161479" y="334367"/>
                </a:cubicBezTo>
                <a:cubicBezTo>
                  <a:pt x="169417" y="282773"/>
                  <a:pt x="174378" y="215305"/>
                  <a:pt x="176362" y="131961"/>
                </a:cubicBezTo>
                <a:cubicBezTo>
                  <a:pt x="174378" y="116086"/>
                  <a:pt x="182315" y="109140"/>
                  <a:pt x="200174" y="111125"/>
                </a:cubicBezTo>
                <a:cubicBezTo>
                  <a:pt x="210096" y="113109"/>
                  <a:pt x="230932" y="116086"/>
                  <a:pt x="262682" y="120055"/>
                </a:cubicBezTo>
                <a:cubicBezTo>
                  <a:pt x="280541" y="124023"/>
                  <a:pt x="292448" y="126008"/>
                  <a:pt x="298401" y="126008"/>
                </a:cubicBezTo>
                <a:cubicBezTo>
                  <a:pt x="306338" y="127992"/>
                  <a:pt x="311299" y="132953"/>
                  <a:pt x="313284" y="140891"/>
                </a:cubicBezTo>
                <a:cubicBezTo>
                  <a:pt x="313284" y="148828"/>
                  <a:pt x="309315" y="154781"/>
                  <a:pt x="301377" y="158750"/>
                </a:cubicBezTo>
                <a:cubicBezTo>
                  <a:pt x="295424" y="158750"/>
                  <a:pt x="292448" y="167680"/>
                  <a:pt x="292448" y="185539"/>
                </a:cubicBezTo>
                <a:cubicBezTo>
                  <a:pt x="284510" y="268883"/>
                  <a:pt x="277565" y="330398"/>
                  <a:pt x="271612" y="370086"/>
                </a:cubicBezTo>
                <a:lnTo>
                  <a:pt x="438299" y="370086"/>
                </a:lnTo>
                <a:lnTo>
                  <a:pt x="471041" y="81359"/>
                </a:lnTo>
                <a:lnTo>
                  <a:pt x="173385" y="81359"/>
                </a:lnTo>
                <a:cubicBezTo>
                  <a:pt x="165448" y="81359"/>
                  <a:pt x="149573" y="82351"/>
                  <a:pt x="125760" y="84336"/>
                </a:cubicBezTo>
                <a:cubicBezTo>
                  <a:pt x="111869" y="86320"/>
                  <a:pt x="103932" y="87312"/>
                  <a:pt x="101948" y="87312"/>
                </a:cubicBezTo>
                <a:cubicBezTo>
                  <a:pt x="94010" y="89297"/>
                  <a:pt x="89049" y="88305"/>
                  <a:pt x="87065" y="84336"/>
                </a:cubicBezTo>
                <a:cubicBezTo>
                  <a:pt x="87065" y="82351"/>
                  <a:pt x="85080" y="78383"/>
                  <a:pt x="81112" y="72430"/>
                </a:cubicBezTo>
                <a:cubicBezTo>
                  <a:pt x="79127" y="68461"/>
                  <a:pt x="77143" y="65484"/>
                  <a:pt x="75159" y="63500"/>
                </a:cubicBezTo>
                <a:cubicBezTo>
                  <a:pt x="73174" y="59531"/>
                  <a:pt x="72182" y="56555"/>
                  <a:pt x="72182" y="54570"/>
                </a:cubicBezTo>
                <a:cubicBezTo>
                  <a:pt x="72182" y="52586"/>
                  <a:pt x="74166" y="52586"/>
                  <a:pt x="78135" y="54570"/>
                </a:cubicBezTo>
                <a:cubicBezTo>
                  <a:pt x="80120" y="54570"/>
                  <a:pt x="87065" y="54570"/>
                  <a:pt x="98971" y="54570"/>
                </a:cubicBezTo>
                <a:cubicBezTo>
                  <a:pt x="138659" y="58539"/>
                  <a:pt x="168424" y="60523"/>
                  <a:pt x="188268" y="60523"/>
                </a:cubicBezTo>
                <a:lnTo>
                  <a:pt x="465088" y="60523"/>
                </a:lnTo>
                <a:cubicBezTo>
                  <a:pt x="476995" y="36711"/>
                  <a:pt x="488901" y="22820"/>
                  <a:pt x="500807" y="18851"/>
                </a:cubicBezTo>
                <a:close/>
                <a:moveTo>
                  <a:pt x="4087565" y="15875"/>
                </a:moveTo>
                <a:cubicBezTo>
                  <a:pt x="4170909" y="13890"/>
                  <a:pt x="4222503" y="33734"/>
                  <a:pt x="4242346" y="75406"/>
                </a:cubicBezTo>
                <a:cubicBezTo>
                  <a:pt x="4260205" y="123031"/>
                  <a:pt x="4245323" y="157758"/>
                  <a:pt x="4197698" y="179586"/>
                </a:cubicBezTo>
                <a:cubicBezTo>
                  <a:pt x="4159995" y="187523"/>
                  <a:pt x="4135190" y="171648"/>
                  <a:pt x="4123284" y="131961"/>
                </a:cubicBezTo>
                <a:cubicBezTo>
                  <a:pt x="4115346" y="90289"/>
                  <a:pt x="4099471" y="58539"/>
                  <a:pt x="4075659" y="36711"/>
                </a:cubicBezTo>
                <a:cubicBezTo>
                  <a:pt x="4069705" y="30758"/>
                  <a:pt x="4067721" y="25797"/>
                  <a:pt x="4069705" y="21828"/>
                </a:cubicBezTo>
                <a:cubicBezTo>
                  <a:pt x="4071690" y="17859"/>
                  <a:pt x="4077643" y="15875"/>
                  <a:pt x="4087565" y="15875"/>
                </a:cubicBezTo>
                <a:close/>
                <a:moveTo>
                  <a:pt x="2072432" y="12898"/>
                </a:moveTo>
                <a:cubicBezTo>
                  <a:pt x="2108151" y="22820"/>
                  <a:pt x="2144862" y="44648"/>
                  <a:pt x="2182565" y="78383"/>
                </a:cubicBezTo>
                <a:cubicBezTo>
                  <a:pt x="2184550" y="92273"/>
                  <a:pt x="2181573" y="101203"/>
                  <a:pt x="2173635" y="105172"/>
                </a:cubicBezTo>
                <a:cubicBezTo>
                  <a:pt x="2165697" y="111125"/>
                  <a:pt x="2160737" y="119062"/>
                  <a:pt x="2158753" y="128984"/>
                </a:cubicBezTo>
                <a:lnTo>
                  <a:pt x="2158753" y="161726"/>
                </a:lnTo>
                <a:cubicBezTo>
                  <a:pt x="2158753" y="241102"/>
                  <a:pt x="2161729" y="306586"/>
                  <a:pt x="2167682" y="358180"/>
                </a:cubicBezTo>
                <a:cubicBezTo>
                  <a:pt x="2171651" y="380008"/>
                  <a:pt x="2163714" y="393898"/>
                  <a:pt x="2143869" y="399851"/>
                </a:cubicBezTo>
                <a:cubicBezTo>
                  <a:pt x="2129979" y="405805"/>
                  <a:pt x="2106166" y="410766"/>
                  <a:pt x="2072432" y="414734"/>
                </a:cubicBezTo>
                <a:cubicBezTo>
                  <a:pt x="2050604" y="416719"/>
                  <a:pt x="2040682" y="407789"/>
                  <a:pt x="2042666" y="387945"/>
                </a:cubicBezTo>
                <a:lnTo>
                  <a:pt x="2042666" y="381992"/>
                </a:lnTo>
                <a:lnTo>
                  <a:pt x="1736081" y="381992"/>
                </a:lnTo>
                <a:cubicBezTo>
                  <a:pt x="1736081" y="401836"/>
                  <a:pt x="1727151" y="414734"/>
                  <a:pt x="1709291" y="420687"/>
                </a:cubicBezTo>
                <a:cubicBezTo>
                  <a:pt x="1701354" y="422672"/>
                  <a:pt x="1684487" y="425648"/>
                  <a:pt x="1658690" y="429617"/>
                </a:cubicBezTo>
                <a:cubicBezTo>
                  <a:pt x="1652737" y="431601"/>
                  <a:pt x="1647776" y="432594"/>
                  <a:pt x="1643807" y="432594"/>
                </a:cubicBezTo>
                <a:cubicBezTo>
                  <a:pt x="1621979" y="434578"/>
                  <a:pt x="1612057" y="423664"/>
                  <a:pt x="1614041" y="399851"/>
                </a:cubicBezTo>
                <a:cubicBezTo>
                  <a:pt x="1619995" y="346273"/>
                  <a:pt x="1622971" y="286742"/>
                  <a:pt x="1622971" y="221258"/>
                </a:cubicBezTo>
                <a:lnTo>
                  <a:pt x="1622971" y="170656"/>
                </a:lnTo>
                <a:cubicBezTo>
                  <a:pt x="1622971" y="117078"/>
                  <a:pt x="1620987" y="76398"/>
                  <a:pt x="1617018" y="48617"/>
                </a:cubicBezTo>
                <a:cubicBezTo>
                  <a:pt x="1615033" y="26789"/>
                  <a:pt x="1622971" y="18851"/>
                  <a:pt x="1640831" y="24805"/>
                </a:cubicBezTo>
                <a:cubicBezTo>
                  <a:pt x="1668612" y="28773"/>
                  <a:pt x="1703338" y="39687"/>
                  <a:pt x="1745010" y="57547"/>
                </a:cubicBezTo>
                <a:cubicBezTo>
                  <a:pt x="1748979" y="57547"/>
                  <a:pt x="1751955" y="59531"/>
                  <a:pt x="1753940" y="63500"/>
                </a:cubicBezTo>
                <a:lnTo>
                  <a:pt x="2027783" y="63500"/>
                </a:lnTo>
                <a:cubicBezTo>
                  <a:pt x="2043659" y="35719"/>
                  <a:pt x="2058541" y="18851"/>
                  <a:pt x="2072432" y="12898"/>
                </a:cubicBezTo>
                <a:close/>
                <a:moveTo>
                  <a:pt x="2658815" y="9922"/>
                </a:moveTo>
                <a:cubicBezTo>
                  <a:pt x="2676674" y="17859"/>
                  <a:pt x="2701479" y="37703"/>
                  <a:pt x="2733229" y="69453"/>
                </a:cubicBezTo>
                <a:cubicBezTo>
                  <a:pt x="2739182" y="77391"/>
                  <a:pt x="2741166" y="82351"/>
                  <a:pt x="2739182" y="84336"/>
                </a:cubicBezTo>
                <a:cubicBezTo>
                  <a:pt x="2739182" y="88305"/>
                  <a:pt x="2735213" y="90289"/>
                  <a:pt x="2727276" y="90289"/>
                </a:cubicBezTo>
                <a:cubicBezTo>
                  <a:pt x="2699495" y="90289"/>
                  <a:pt x="2662783" y="90289"/>
                  <a:pt x="2617143" y="90289"/>
                </a:cubicBezTo>
                <a:lnTo>
                  <a:pt x="2575471" y="90289"/>
                </a:lnTo>
                <a:cubicBezTo>
                  <a:pt x="2577455" y="96242"/>
                  <a:pt x="2575471" y="101203"/>
                  <a:pt x="2569518" y="105172"/>
                </a:cubicBezTo>
                <a:cubicBezTo>
                  <a:pt x="2559596" y="113109"/>
                  <a:pt x="2554635" y="120055"/>
                  <a:pt x="2554635" y="126008"/>
                </a:cubicBezTo>
                <a:cubicBezTo>
                  <a:pt x="2552651" y="133945"/>
                  <a:pt x="2549674" y="145851"/>
                  <a:pt x="2545705" y="161726"/>
                </a:cubicBezTo>
                <a:cubicBezTo>
                  <a:pt x="2543721" y="169664"/>
                  <a:pt x="2538760" y="187523"/>
                  <a:pt x="2530823" y="215305"/>
                </a:cubicBezTo>
                <a:lnTo>
                  <a:pt x="2569518" y="215305"/>
                </a:lnTo>
                <a:cubicBezTo>
                  <a:pt x="2589362" y="185539"/>
                  <a:pt x="2603252" y="171648"/>
                  <a:pt x="2611190" y="173633"/>
                </a:cubicBezTo>
                <a:cubicBezTo>
                  <a:pt x="2638971" y="179586"/>
                  <a:pt x="2673698" y="198437"/>
                  <a:pt x="2715369" y="230187"/>
                </a:cubicBezTo>
                <a:cubicBezTo>
                  <a:pt x="2727276" y="246062"/>
                  <a:pt x="2726284" y="258961"/>
                  <a:pt x="2712393" y="268883"/>
                </a:cubicBezTo>
                <a:cubicBezTo>
                  <a:pt x="2700487" y="274836"/>
                  <a:pt x="2691557" y="284758"/>
                  <a:pt x="2685604" y="298648"/>
                </a:cubicBezTo>
                <a:cubicBezTo>
                  <a:pt x="2634010" y="526851"/>
                  <a:pt x="2506018" y="664766"/>
                  <a:pt x="2301627" y="712391"/>
                </a:cubicBezTo>
                <a:cubicBezTo>
                  <a:pt x="2291705" y="716359"/>
                  <a:pt x="2285753" y="716359"/>
                  <a:pt x="2283768" y="712391"/>
                </a:cubicBezTo>
                <a:cubicBezTo>
                  <a:pt x="2281784" y="706437"/>
                  <a:pt x="2284760" y="700484"/>
                  <a:pt x="2292698" y="694531"/>
                </a:cubicBezTo>
                <a:cubicBezTo>
                  <a:pt x="2391916" y="631031"/>
                  <a:pt x="2459385" y="562570"/>
                  <a:pt x="2495104" y="489148"/>
                </a:cubicBezTo>
                <a:cubicBezTo>
                  <a:pt x="2473276" y="491133"/>
                  <a:pt x="2459385" y="476250"/>
                  <a:pt x="2453432" y="444500"/>
                </a:cubicBezTo>
                <a:cubicBezTo>
                  <a:pt x="2449463" y="428625"/>
                  <a:pt x="2444502" y="411758"/>
                  <a:pt x="2438549" y="393898"/>
                </a:cubicBezTo>
                <a:cubicBezTo>
                  <a:pt x="2404815" y="431601"/>
                  <a:pt x="2359174" y="464344"/>
                  <a:pt x="2301627" y="492125"/>
                </a:cubicBezTo>
                <a:cubicBezTo>
                  <a:pt x="2295674" y="496094"/>
                  <a:pt x="2290713" y="497086"/>
                  <a:pt x="2286745" y="495101"/>
                </a:cubicBezTo>
                <a:cubicBezTo>
                  <a:pt x="2284760" y="491133"/>
                  <a:pt x="2285753" y="486172"/>
                  <a:pt x="2289721" y="480219"/>
                </a:cubicBezTo>
                <a:cubicBezTo>
                  <a:pt x="2373065" y="381000"/>
                  <a:pt x="2419698" y="251023"/>
                  <a:pt x="2429619" y="90289"/>
                </a:cubicBezTo>
                <a:lnTo>
                  <a:pt x="2346276" y="90289"/>
                </a:lnTo>
                <a:cubicBezTo>
                  <a:pt x="2336354" y="90289"/>
                  <a:pt x="2321471" y="92273"/>
                  <a:pt x="2301627" y="96242"/>
                </a:cubicBezTo>
                <a:cubicBezTo>
                  <a:pt x="2295674" y="96242"/>
                  <a:pt x="2291705" y="94258"/>
                  <a:pt x="2289721" y="90289"/>
                </a:cubicBezTo>
                <a:cubicBezTo>
                  <a:pt x="2283768" y="84336"/>
                  <a:pt x="2279799" y="76398"/>
                  <a:pt x="2277815" y="66476"/>
                </a:cubicBezTo>
                <a:cubicBezTo>
                  <a:pt x="2273846" y="60523"/>
                  <a:pt x="2275830" y="58539"/>
                  <a:pt x="2283768" y="60523"/>
                </a:cubicBezTo>
                <a:cubicBezTo>
                  <a:pt x="2307581" y="64492"/>
                  <a:pt x="2333378" y="66476"/>
                  <a:pt x="2361158" y="66476"/>
                </a:cubicBezTo>
                <a:lnTo>
                  <a:pt x="2608213" y="66476"/>
                </a:lnTo>
                <a:cubicBezTo>
                  <a:pt x="2632026" y="28773"/>
                  <a:pt x="2648893" y="9922"/>
                  <a:pt x="2658815" y="9922"/>
                </a:cubicBezTo>
                <a:close/>
                <a:moveTo>
                  <a:pt x="3331518" y="6945"/>
                </a:moveTo>
                <a:cubicBezTo>
                  <a:pt x="3410893" y="6945"/>
                  <a:pt x="3458518" y="25797"/>
                  <a:pt x="3474393" y="63500"/>
                </a:cubicBezTo>
                <a:cubicBezTo>
                  <a:pt x="3486299" y="93266"/>
                  <a:pt x="3479354" y="118070"/>
                  <a:pt x="3453557" y="137914"/>
                </a:cubicBezTo>
                <a:lnTo>
                  <a:pt x="3605362" y="137914"/>
                </a:lnTo>
                <a:cubicBezTo>
                  <a:pt x="3625205" y="100211"/>
                  <a:pt x="3642073" y="81359"/>
                  <a:pt x="3655963" y="81359"/>
                </a:cubicBezTo>
                <a:cubicBezTo>
                  <a:pt x="3683745" y="87312"/>
                  <a:pt x="3722440" y="114101"/>
                  <a:pt x="3772049" y="161726"/>
                </a:cubicBezTo>
                <a:cubicBezTo>
                  <a:pt x="3783955" y="175617"/>
                  <a:pt x="3787924" y="188516"/>
                  <a:pt x="3783955" y="200422"/>
                </a:cubicBezTo>
                <a:cubicBezTo>
                  <a:pt x="3776018" y="212328"/>
                  <a:pt x="3763119" y="217289"/>
                  <a:pt x="3745260" y="215305"/>
                </a:cubicBezTo>
                <a:cubicBezTo>
                  <a:pt x="3691682" y="211336"/>
                  <a:pt x="3650010" y="225226"/>
                  <a:pt x="3620244" y="256976"/>
                </a:cubicBezTo>
                <a:cubicBezTo>
                  <a:pt x="3612307" y="266898"/>
                  <a:pt x="3606354" y="270867"/>
                  <a:pt x="3602385" y="268883"/>
                </a:cubicBezTo>
                <a:cubicBezTo>
                  <a:pt x="3598416" y="264914"/>
                  <a:pt x="3597424" y="256976"/>
                  <a:pt x="3599408" y="245070"/>
                </a:cubicBezTo>
                <a:lnTo>
                  <a:pt x="3617268" y="161726"/>
                </a:lnTo>
                <a:lnTo>
                  <a:pt x="3197573" y="161726"/>
                </a:lnTo>
                <a:cubicBezTo>
                  <a:pt x="3205510" y="203398"/>
                  <a:pt x="3203526" y="236141"/>
                  <a:pt x="3191619" y="259953"/>
                </a:cubicBezTo>
                <a:cubicBezTo>
                  <a:pt x="3163838" y="299641"/>
                  <a:pt x="3131096" y="307578"/>
                  <a:pt x="3093393" y="283766"/>
                </a:cubicBezTo>
                <a:cubicBezTo>
                  <a:pt x="3061643" y="254000"/>
                  <a:pt x="3061643" y="226219"/>
                  <a:pt x="3093393" y="200422"/>
                </a:cubicBezTo>
                <a:cubicBezTo>
                  <a:pt x="3123158" y="180578"/>
                  <a:pt x="3141018" y="148828"/>
                  <a:pt x="3146971" y="105172"/>
                </a:cubicBezTo>
                <a:cubicBezTo>
                  <a:pt x="3146971" y="99219"/>
                  <a:pt x="3148955" y="96242"/>
                  <a:pt x="3152924" y="96242"/>
                </a:cubicBezTo>
                <a:cubicBezTo>
                  <a:pt x="3156893" y="96242"/>
                  <a:pt x="3161854" y="99219"/>
                  <a:pt x="3167807" y="105172"/>
                </a:cubicBezTo>
                <a:cubicBezTo>
                  <a:pt x="3171776" y="111125"/>
                  <a:pt x="3176737" y="118070"/>
                  <a:pt x="3182690" y="126008"/>
                </a:cubicBezTo>
                <a:cubicBezTo>
                  <a:pt x="3184674" y="131961"/>
                  <a:pt x="3186659" y="135930"/>
                  <a:pt x="3188643" y="137914"/>
                </a:cubicBezTo>
                <a:lnTo>
                  <a:pt x="3379143" y="137914"/>
                </a:lnTo>
                <a:cubicBezTo>
                  <a:pt x="3371206" y="129976"/>
                  <a:pt x="3365252" y="117078"/>
                  <a:pt x="3361283" y="99219"/>
                </a:cubicBezTo>
                <a:cubicBezTo>
                  <a:pt x="3355330" y="71437"/>
                  <a:pt x="3342432" y="48617"/>
                  <a:pt x="3322588" y="30758"/>
                </a:cubicBezTo>
                <a:cubicBezTo>
                  <a:pt x="3316635" y="26789"/>
                  <a:pt x="3314651" y="21828"/>
                  <a:pt x="3316635" y="15875"/>
                </a:cubicBezTo>
                <a:cubicBezTo>
                  <a:pt x="3318619" y="9922"/>
                  <a:pt x="3323581" y="6945"/>
                  <a:pt x="3331518" y="6945"/>
                </a:cubicBezTo>
                <a:close/>
                <a:moveTo>
                  <a:pt x="2864198" y="6201"/>
                </a:moveTo>
                <a:cubicBezTo>
                  <a:pt x="2868166" y="5705"/>
                  <a:pt x="2873127" y="5953"/>
                  <a:pt x="2879080" y="6945"/>
                </a:cubicBezTo>
                <a:cubicBezTo>
                  <a:pt x="2914799" y="8930"/>
                  <a:pt x="2949526" y="14883"/>
                  <a:pt x="2983260" y="24805"/>
                </a:cubicBezTo>
                <a:cubicBezTo>
                  <a:pt x="2993182" y="26789"/>
                  <a:pt x="2999135" y="30758"/>
                  <a:pt x="3001119" y="36711"/>
                </a:cubicBezTo>
                <a:cubicBezTo>
                  <a:pt x="3003104" y="42664"/>
                  <a:pt x="3000127" y="48617"/>
                  <a:pt x="2992190" y="54570"/>
                </a:cubicBezTo>
                <a:cubicBezTo>
                  <a:pt x="2980283" y="60523"/>
                  <a:pt x="2974330" y="72430"/>
                  <a:pt x="2974330" y="90289"/>
                </a:cubicBezTo>
                <a:lnTo>
                  <a:pt x="2974330" y="390922"/>
                </a:lnTo>
                <a:cubicBezTo>
                  <a:pt x="2974330" y="450453"/>
                  <a:pt x="2975322" y="520898"/>
                  <a:pt x="2977307" y="602258"/>
                </a:cubicBezTo>
                <a:cubicBezTo>
                  <a:pt x="2979291" y="624086"/>
                  <a:pt x="2980283" y="639961"/>
                  <a:pt x="2980283" y="649883"/>
                </a:cubicBezTo>
                <a:cubicBezTo>
                  <a:pt x="2984252" y="691555"/>
                  <a:pt x="2968377" y="718344"/>
                  <a:pt x="2932658" y="730250"/>
                </a:cubicBezTo>
                <a:cubicBezTo>
                  <a:pt x="2922737" y="734219"/>
                  <a:pt x="2906862" y="738187"/>
                  <a:pt x="2885033" y="742156"/>
                </a:cubicBezTo>
                <a:cubicBezTo>
                  <a:pt x="2881065" y="744141"/>
                  <a:pt x="2878088" y="745133"/>
                  <a:pt x="2876104" y="745133"/>
                </a:cubicBezTo>
                <a:cubicBezTo>
                  <a:pt x="2850307" y="749102"/>
                  <a:pt x="2835424" y="742156"/>
                  <a:pt x="2831455" y="724297"/>
                </a:cubicBezTo>
                <a:cubicBezTo>
                  <a:pt x="2825502" y="692547"/>
                  <a:pt x="2806651" y="671711"/>
                  <a:pt x="2774901" y="661789"/>
                </a:cubicBezTo>
                <a:cubicBezTo>
                  <a:pt x="2757041" y="653852"/>
                  <a:pt x="2749104" y="648891"/>
                  <a:pt x="2751088" y="646906"/>
                </a:cubicBezTo>
                <a:cubicBezTo>
                  <a:pt x="2749104" y="640953"/>
                  <a:pt x="2760018" y="637977"/>
                  <a:pt x="2783830" y="637977"/>
                </a:cubicBezTo>
                <a:cubicBezTo>
                  <a:pt x="2843362" y="645914"/>
                  <a:pt x="2870151" y="629047"/>
                  <a:pt x="2864198" y="587375"/>
                </a:cubicBezTo>
                <a:lnTo>
                  <a:pt x="2864198" y="152797"/>
                </a:lnTo>
                <a:cubicBezTo>
                  <a:pt x="2864198" y="97234"/>
                  <a:pt x="2861221" y="56555"/>
                  <a:pt x="2855268" y="30758"/>
                </a:cubicBezTo>
                <a:cubicBezTo>
                  <a:pt x="2851299" y="20836"/>
                  <a:pt x="2851299" y="13890"/>
                  <a:pt x="2855268" y="9922"/>
                </a:cubicBezTo>
                <a:cubicBezTo>
                  <a:pt x="2857252" y="7937"/>
                  <a:pt x="2860229" y="6697"/>
                  <a:pt x="2864198" y="6201"/>
                </a:cubicBezTo>
                <a:close/>
                <a:moveTo>
                  <a:pt x="1067470" y="248"/>
                </a:moveTo>
                <a:cubicBezTo>
                  <a:pt x="1071191" y="-248"/>
                  <a:pt x="1075780" y="0"/>
                  <a:pt x="1081237" y="992"/>
                </a:cubicBezTo>
                <a:cubicBezTo>
                  <a:pt x="1118940" y="992"/>
                  <a:pt x="1152674" y="4961"/>
                  <a:pt x="1182440" y="12898"/>
                </a:cubicBezTo>
                <a:cubicBezTo>
                  <a:pt x="1202284" y="20836"/>
                  <a:pt x="1204268" y="32742"/>
                  <a:pt x="1188393" y="48617"/>
                </a:cubicBezTo>
                <a:cubicBezTo>
                  <a:pt x="1182440" y="54570"/>
                  <a:pt x="1178471" y="61515"/>
                  <a:pt x="1176487" y="69453"/>
                </a:cubicBezTo>
                <a:lnTo>
                  <a:pt x="1176487" y="123031"/>
                </a:lnTo>
                <a:lnTo>
                  <a:pt x="1340198" y="123031"/>
                </a:lnTo>
                <a:cubicBezTo>
                  <a:pt x="1362026" y="81359"/>
                  <a:pt x="1381870" y="56555"/>
                  <a:pt x="1399729" y="48617"/>
                </a:cubicBezTo>
                <a:cubicBezTo>
                  <a:pt x="1419573" y="54570"/>
                  <a:pt x="1450331" y="78383"/>
                  <a:pt x="1492002" y="120055"/>
                </a:cubicBezTo>
                <a:cubicBezTo>
                  <a:pt x="1501924" y="135930"/>
                  <a:pt x="1498948" y="145851"/>
                  <a:pt x="1483073" y="149820"/>
                </a:cubicBezTo>
                <a:cubicBezTo>
                  <a:pt x="1433463" y="147836"/>
                  <a:pt x="1364010" y="146844"/>
                  <a:pt x="1274713" y="146844"/>
                </a:cubicBezTo>
                <a:lnTo>
                  <a:pt x="1176487" y="146844"/>
                </a:lnTo>
                <a:lnTo>
                  <a:pt x="1176487" y="251023"/>
                </a:lnTo>
                <a:lnTo>
                  <a:pt x="1247924" y="251023"/>
                </a:lnTo>
                <a:cubicBezTo>
                  <a:pt x="1261815" y="225226"/>
                  <a:pt x="1273721" y="212328"/>
                  <a:pt x="1283643" y="212328"/>
                </a:cubicBezTo>
                <a:cubicBezTo>
                  <a:pt x="1335237" y="228203"/>
                  <a:pt x="1370955" y="248047"/>
                  <a:pt x="1390799" y="271859"/>
                </a:cubicBezTo>
                <a:cubicBezTo>
                  <a:pt x="1392784" y="277812"/>
                  <a:pt x="1387823" y="284758"/>
                  <a:pt x="1375916" y="292695"/>
                </a:cubicBezTo>
                <a:cubicBezTo>
                  <a:pt x="1371948" y="294680"/>
                  <a:pt x="1369963" y="302617"/>
                  <a:pt x="1369963" y="316508"/>
                </a:cubicBezTo>
                <a:cubicBezTo>
                  <a:pt x="1369963" y="374055"/>
                  <a:pt x="1370955" y="408781"/>
                  <a:pt x="1372940" y="420687"/>
                </a:cubicBezTo>
                <a:cubicBezTo>
                  <a:pt x="1376909" y="448469"/>
                  <a:pt x="1368971" y="464344"/>
                  <a:pt x="1349127" y="468312"/>
                </a:cubicBezTo>
                <a:cubicBezTo>
                  <a:pt x="1329283" y="474266"/>
                  <a:pt x="1309440" y="478234"/>
                  <a:pt x="1289596" y="480219"/>
                </a:cubicBezTo>
                <a:cubicBezTo>
                  <a:pt x="1265784" y="484187"/>
                  <a:pt x="1254870" y="476250"/>
                  <a:pt x="1256854" y="456406"/>
                </a:cubicBezTo>
                <a:lnTo>
                  <a:pt x="1256854" y="435570"/>
                </a:lnTo>
                <a:lnTo>
                  <a:pt x="1250901" y="435570"/>
                </a:lnTo>
                <a:cubicBezTo>
                  <a:pt x="1250901" y="439539"/>
                  <a:pt x="1249909" y="443508"/>
                  <a:pt x="1247924" y="447476"/>
                </a:cubicBezTo>
                <a:cubicBezTo>
                  <a:pt x="1241971" y="451445"/>
                  <a:pt x="1238994" y="456406"/>
                  <a:pt x="1238994" y="462359"/>
                </a:cubicBezTo>
                <a:lnTo>
                  <a:pt x="1238994" y="605234"/>
                </a:lnTo>
                <a:cubicBezTo>
                  <a:pt x="1237010" y="629047"/>
                  <a:pt x="1246932" y="639961"/>
                  <a:pt x="1268760" y="637977"/>
                </a:cubicBezTo>
                <a:lnTo>
                  <a:pt x="1349127" y="637977"/>
                </a:lnTo>
                <a:cubicBezTo>
                  <a:pt x="1370955" y="643930"/>
                  <a:pt x="1398737" y="600273"/>
                  <a:pt x="1432471" y="507008"/>
                </a:cubicBezTo>
                <a:cubicBezTo>
                  <a:pt x="1438424" y="489148"/>
                  <a:pt x="1444377" y="482203"/>
                  <a:pt x="1450331" y="486172"/>
                </a:cubicBezTo>
                <a:cubicBezTo>
                  <a:pt x="1456284" y="490141"/>
                  <a:pt x="1458268" y="498078"/>
                  <a:pt x="1456284" y="509984"/>
                </a:cubicBezTo>
                <a:cubicBezTo>
                  <a:pt x="1450331" y="567531"/>
                  <a:pt x="1459260" y="607219"/>
                  <a:pt x="1483073" y="629047"/>
                </a:cubicBezTo>
                <a:cubicBezTo>
                  <a:pt x="1520776" y="660797"/>
                  <a:pt x="1517799" y="687586"/>
                  <a:pt x="1474143" y="709414"/>
                </a:cubicBezTo>
                <a:cubicBezTo>
                  <a:pt x="1438424" y="725289"/>
                  <a:pt x="1401713" y="733227"/>
                  <a:pt x="1364010" y="733227"/>
                </a:cubicBezTo>
                <a:lnTo>
                  <a:pt x="1224112" y="733227"/>
                </a:lnTo>
                <a:cubicBezTo>
                  <a:pt x="1152674" y="737195"/>
                  <a:pt x="1118940" y="705445"/>
                  <a:pt x="1122909" y="637977"/>
                </a:cubicBezTo>
                <a:lnTo>
                  <a:pt x="1122909" y="435570"/>
                </a:lnTo>
                <a:lnTo>
                  <a:pt x="1113979" y="435570"/>
                </a:lnTo>
                <a:cubicBezTo>
                  <a:pt x="1104057" y="540742"/>
                  <a:pt x="1077268" y="610195"/>
                  <a:pt x="1033612" y="643930"/>
                </a:cubicBezTo>
                <a:cubicBezTo>
                  <a:pt x="997893" y="679648"/>
                  <a:pt x="914549" y="709414"/>
                  <a:pt x="783580" y="733227"/>
                </a:cubicBezTo>
                <a:cubicBezTo>
                  <a:pt x="773659" y="735211"/>
                  <a:pt x="767705" y="734219"/>
                  <a:pt x="765721" y="730250"/>
                </a:cubicBezTo>
                <a:cubicBezTo>
                  <a:pt x="763737" y="724297"/>
                  <a:pt x="766713" y="719336"/>
                  <a:pt x="774651" y="715367"/>
                </a:cubicBezTo>
                <a:cubicBezTo>
                  <a:pt x="865932" y="673695"/>
                  <a:pt x="923479" y="636984"/>
                  <a:pt x="947292" y="605234"/>
                </a:cubicBezTo>
                <a:cubicBezTo>
                  <a:pt x="975073" y="571500"/>
                  <a:pt x="990948" y="514945"/>
                  <a:pt x="994917" y="435570"/>
                </a:cubicBezTo>
                <a:lnTo>
                  <a:pt x="985987" y="435570"/>
                </a:lnTo>
                <a:lnTo>
                  <a:pt x="985987" y="450453"/>
                </a:lnTo>
                <a:cubicBezTo>
                  <a:pt x="987971" y="466328"/>
                  <a:pt x="980034" y="477242"/>
                  <a:pt x="962174" y="483195"/>
                </a:cubicBezTo>
                <a:cubicBezTo>
                  <a:pt x="948284" y="489148"/>
                  <a:pt x="928440" y="492125"/>
                  <a:pt x="902643" y="492125"/>
                </a:cubicBezTo>
                <a:cubicBezTo>
                  <a:pt x="874862" y="494109"/>
                  <a:pt x="863948" y="481211"/>
                  <a:pt x="869901" y="453430"/>
                </a:cubicBezTo>
                <a:cubicBezTo>
                  <a:pt x="871885" y="417711"/>
                  <a:pt x="873870" y="374055"/>
                  <a:pt x="875854" y="322461"/>
                </a:cubicBezTo>
                <a:cubicBezTo>
                  <a:pt x="877838" y="288726"/>
                  <a:pt x="875854" y="255984"/>
                  <a:pt x="869901" y="224234"/>
                </a:cubicBezTo>
                <a:cubicBezTo>
                  <a:pt x="867917" y="206375"/>
                  <a:pt x="876846" y="200422"/>
                  <a:pt x="896690" y="206375"/>
                </a:cubicBezTo>
                <a:cubicBezTo>
                  <a:pt x="924471" y="212328"/>
                  <a:pt x="955229" y="224234"/>
                  <a:pt x="988963" y="242094"/>
                </a:cubicBezTo>
                <a:cubicBezTo>
                  <a:pt x="994917" y="244078"/>
                  <a:pt x="998885" y="247055"/>
                  <a:pt x="1000870" y="251023"/>
                </a:cubicBezTo>
                <a:lnTo>
                  <a:pt x="1063377" y="251023"/>
                </a:lnTo>
                <a:lnTo>
                  <a:pt x="1063377" y="146844"/>
                </a:lnTo>
                <a:lnTo>
                  <a:pt x="896690" y="146844"/>
                </a:lnTo>
                <a:cubicBezTo>
                  <a:pt x="872877" y="146844"/>
                  <a:pt x="836166" y="149820"/>
                  <a:pt x="786557" y="155773"/>
                </a:cubicBezTo>
                <a:cubicBezTo>
                  <a:pt x="780604" y="155773"/>
                  <a:pt x="776635" y="153789"/>
                  <a:pt x="774651" y="149820"/>
                </a:cubicBezTo>
                <a:cubicBezTo>
                  <a:pt x="768698" y="139898"/>
                  <a:pt x="762745" y="130969"/>
                  <a:pt x="756791" y="123031"/>
                </a:cubicBezTo>
                <a:cubicBezTo>
                  <a:pt x="756791" y="117078"/>
                  <a:pt x="758776" y="114101"/>
                  <a:pt x="762745" y="114101"/>
                </a:cubicBezTo>
                <a:cubicBezTo>
                  <a:pt x="788541" y="118070"/>
                  <a:pt x="841127" y="121047"/>
                  <a:pt x="920502" y="123031"/>
                </a:cubicBezTo>
                <a:lnTo>
                  <a:pt x="1063377" y="123031"/>
                </a:lnTo>
                <a:lnTo>
                  <a:pt x="1063377" y="111125"/>
                </a:lnTo>
                <a:cubicBezTo>
                  <a:pt x="1063377" y="75406"/>
                  <a:pt x="1061393" y="46633"/>
                  <a:pt x="1057424" y="24805"/>
                </a:cubicBezTo>
                <a:cubicBezTo>
                  <a:pt x="1052959" y="9922"/>
                  <a:pt x="1056308" y="1736"/>
                  <a:pt x="1067470" y="248"/>
                </a:cubicBezTo>
                <a:close/>
              </a:path>
            </a:pathLst>
          </a:custGeom>
          <a:gradFill>
            <a:gsLst>
              <a:gs pos="0">
                <a:srgbClr val="B0261F"/>
              </a:gs>
              <a:gs pos="43000">
                <a:srgbClr val="9D211B"/>
              </a:gs>
              <a:gs pos="100000">
                <a:srgbClr val="E97C30"/>
              </a:gs>
            </a:gsLst>
            <a:lin ang="5400000"/>
          </a:gradFill>
          <a:ln w="12700" cmpd="sng">
            <a:noFill/>
            <a:prstDash val="solid"/>
          </a:ln>
          <a:effectLst>
            <a:reflection blurRad="6350" stA="28000" endPos="350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lnSpc>
                <a:spcPct val="150000"/>
              </a:lnSpc>
            </a:pPr>
            <a:endParaRPr lang="en-US" altLang="zh-CN" sz="6000" dirty="0">
              <a:ln w="12700" cmpd="sng">
                <a:noFill/>
                <a:prstDash val="solid"/>
              </a:ln>
              <a:gradFill>
                <a:gsLst>
                  <a:gs pos="0">
                    <a:schemeClr val="accent4"/>
                  </a:gs>
                  <a:gs pos="10000">
                    <a:schemeClr val="accent4">
                      <a:lumMod val="60000"/>
                      <a:lumOff val="40000"/>
                    </a:schemeClr>
                  </a:gs>
                  <a:gs pos="87000">
                    <a:srgbClr val="FEF0DA"/>
                  </a:gs>
                </a:gsLst>
                <a:lin ang="5400000"/>
              </a:gradFill>
              <a:effectLst>
                <a:outerShdw blurRad="38100" dist="38100" dir="2700000" algn="tl">
                  <a:srgbClr val="000000">
                    <a:alpha val="43137"/>
                  </a:srgbClr>
                </a:outerShdw>
              </a:effectLst>
              <a:latin typeface="方正粗宋简体" panose="02000000000000000000" pitchFamily="2" charset="-122"/>
              <a:ea typeface="方正粗宋简体" panose="02000000000000000000" pitchFamily="2" charset="-122"/>
            </a:endParaRPr>
          </a:p>
        </p:txBody>
      </p:sp>
      <p:pic>
        <p:nvPicPr>
          <p:cNvPr id="23" name="图片 22"/>
          <p:cNvPicPr>
            <a:picLocks noChangeAspect="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577026" y="2617957"/>
            <a:ext cx="2413175" cy="1357411"/>
          </a:xfrm>
          <a:prstGeom prst="rect">
            <a:avLst/>
          </a:pr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l="5519" t="32256" r="10437" b="19907"/>
          <a:stretch>
            <a:fillRect/>
          </a:stretch>
        </p:blipFill>
        <p:spPr>
          <a:xfrm>
            <a:off x="136833" y="2568975"/>
            <a:ext cx="6302517" cy="1831191"/>
          </a:xfrm>
          <a:prstGeom prst="rect">
            <a:avLst/>
          </a:prstGeom>
        </p:spPr>
      </p:pic>
      <p:sp>
        <p:nvSpPr>
          <p:cNvPr id="29" name="矩形 28"/>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664106" y="627921"/>
            <a:ext cx="4863788" cy="670202"/>
            <a:chOff x="9003189" y="740677"/>
            <a:chExt cx="2974957" cy="670202"/>
          </a:xfrm>
        </p:grpSpPr>
        <p:sp>
          <p:nvSpPr>
            <p:cNvPr id="35" name="对角圆角矩形 34"/>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9056055" y="868358"/>
              <a:ext cx="2869225" cy="39878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十月革命给中国送来了马克思列宁主义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217714" y="1682213"/>
            <a:ext cx="12068079" cy="3925371"/>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58698" y="5137560"/>
            <a:ext cx="1906675" cy="276999"/>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dirty="0"/>
              <a:t>1921</a:t>
            </a:r>
            <a:r>
              <a:rPr lang="zh-CN" altLang="en-US" dirty="0"/>
              <a:t>年中国共产党成立</a:t>
            </a:r>
            <a:endParaRPr lang="zh-CN" altLang="en-US" dirty="0"/>
          </a:p>
        </p:txBody>
      </p:sp>
      <p:sp>
        <p:nvSpPr>
          <p:cNvPr id="13" name="矩形 12"/>
          <p:cNvSpPr/>
          <p:nvPr/>
        </p:nvSpPr>
        <p:spPr>
          <a:xfrm rot="10800000" flipH="1" flipV="1">
            <a:off x="5237163" y="4676061"/>
            <a:ext cx="6613202" cy="68524"/>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6624073" y="2210127"/>
            <a:ext cx="4744946" cy="1938020"/>
          </a:xfrm>
          <a:prstGeom prst="rect">
            <a:avLst/>
          </a:prstGeom>
        </p:spPr>
        <p:txBody>
          <a:bodyPr wrap="square">
            <a:spAutoFit/>
          </a:bodyPr>
          <a:lstStyle/>
          <a:p>
            <a:pPr indent="508000" algn="just" fontAlgn="auto">
              <a:lnSpc>
                <a:spcPct val="150000"/>
              </a:lnSpc>
              <a:extLst>
                <a:ext uri="{35155182-B16C-46BC-9424-99874614C6A1}">
                  <wpsdc:indentchars xmlns:wpsdc="http://www.wps.cn/officeDocument/2017/drawingmlCustomData" val="200" checksum="282533468"/>
                </a:ext>
              </a:extLst>
            </a:pPr>
            <a:r>
              <a:rPr lang="zh-CN" altLang="zh-CN" sz="2000" dirty="0">
                <a:latin typeface="微软雅黑" panose="020B0503020204020204" pitchFamily="34" charset="-122"/>
                <a:ea typeface="微软雅黑" panose="020B0503020204020204" pitchFamily="34" charset="-122"/>
              </a:rPr>
              <a:t>先进的中国人选择了马克思主义，用马克思主义分析、认识中国问题，通过把</a:t>
            </a:r>
            <a:r>
              <a:rPr lang="zh-CN" altLang="zh-CN" sz="2000" b="1" dirty="0">
                <a:solidFill>
                  <a:srgbClr val="AF1E22"/>
                </a:solidFill>
                <a:latin typeface="微软雅黑" panose="020B0503020204020204" pitchFamily="34" charset="-122"/>
                <a:ea typeface="微软雅黑" panose="020B0503020204020204" pitchFamily="34" charset="-122"/>
              </a:rPr>
              <a:t>马克思列宁主义与中国工人运动相结合</a:t>
            </a:r>
            <a:r>
              <a:rPr lang="zh-CN" altLang="zh-CN" sz="2000" dirty="0">
                <a:latin typeface="微软雅黑" panose="020B0503020204020204" pitchFamily="34" charset="-122"/>
                <a:ea typeface="微软雅黑" panose="020B0503020204020204" pitchFamily="34" charset="-122"/>
              </a:rPr>
              <a:t>，创建了中国共产党。</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5590" y="1155207"/>
            <a:ext cx="5874927" cy="3789328"/>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2603" t="4277" r="4977" b="28816"/>
          <a:stretch>
            <a:fillRect/>
          </a:stretch>
        </p:blipFill>
        <p:spPr>
          <a:xfrm>
            <a:off x="-69895" y="1134634"/>
            <a:ext cx="12263120" cy="5720887"/>
          </a:xfrm>
          <a:prstGeom prst="rect">
            <a:avLst/>
          </a:prstGeom>
        </p:spPr>
      </p:pic>
      <p:sp>
        <p:nvSpPr>
          <p:cNvPr id="8" name="矩形 7"/>
          <p:cNvSpPr/>
          <p:nvPr/>
        </p:nvSpPr>
        <p:spPr>
          <a:xfrm>
            <a:off x="-69895" y="0"/>
            <a:ext cx="12263120" cy="4457761"/>
          </a:xfrm>
          <a:prstGeom prst="rect">
            <a:avLst/>
          </a:prstGeom>
          <a:gradFill>
            <a:gsLst>
              <a:gs pos="46000">
                <a:srgbClr val="DDF6FF">
                  <a:alpha val="64000"/>
                </a:srgbClr>
              </a:gs>
              <a:gs pos="28000">
                <a:srgbClr val="DDF6FF"/>
              </a:gs>
              <a:gs pos="68000">
                <a:srgbClr val="A1BDC8">
                  <a:alpha val="68000"/>
                </a:srgbClr>
              </a:gs>
              <a:gs pos="100000">
                <a:srgbClr val="A8BAB5">
                  <a:alpha val="0"/>
                </a:srgbClr>
              </a:gs>
              <a:gs pos="1000">
                <a:srgbClr val="DDF6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863006" y="1606750"/>
            <a:ext cx="8465989" cy="2923288"/>
          </a:xfrm>
          <a:prstGeom prst="rect">
            <a:avLst/>
          </a:prstGeom>
          <a:gradFill>
            <a:gsLst>
              <a:gs pos="100000">
                <a:schemeClr val="bg1">
                  <a:alpha val="0"/>
                </a:schemeClr>
              </a:gs>
              <a:gs pos="37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84" y="4386899"/>
            <a:ext cx="13241454" cy="1382408"/>
          </a:xfrm>
          <a:prstGeom prst="rect">
            <a:avLst/>
          </a:prstGeom>
        </p:spPr>
      </p:pic>
      <p:sp>
        <p:nvSpPr>
          <p:cNvPr id="3" name="文本框 2"/>
          <p:cNvSpPr txBox="1"/>
          <p:nvPr/>
        </p:nvSpPr>
        <p:spPr>
          <a:xfrm>
            <a:off x="2723194" y="2049290"/>
            <a:ext cx="6745612" cy="1477328"/>
          </a:xfrm>
          <a:prstGeom prst="rect">
            <a:avLst/>
          </a:prstGeom>
          <a:noFill/>
        </p:spPr>
        <p:txBody>
          <a:bodyPr wrap="square" rtlCol="0" anchor="t">
            <a:spAutoFit/>
          </a:bodyPr>
          <a:lstStyle/>
          <a:p>
            <a:pPr algn="just" fontAlgn="auto">
              <a:lnSpc>
                <a:spcPct val="150000"/>
              </a:lnSpc>
              <a:buClr>
                <a:srgbClr val="C00000"/>
              </a:buClr>
            </a:pPr>
            <a:r>
              <a:rPr lang="zh-CN" altLang="en-US" sz="2000" b="1" dirty="0" smtClean="0">
                <a:latin typeface="微软雅黑" panose="020B0503020204020204" pitchFamily="34" charset="-122"/>
                <a:ea typeface="微软雅黑" panose="020B0503020204020204" pitchFamily="34" charset="-122"/>
                <a:sym typeface="+mn-ea"/>
              </a:rPr>
              <a:t>第三</a:t>
            </a:r>
            <a:r>
              <a:rPr lang="zh-CN" altLang="en-US" sz="2000" b="1" dirty="0">
                <a:latin typeface="微软雅黑" panose="020B0503020204020204" pitchFamily="34" charset="-122"/>
                <a:ea typeface="微软雅黑" panose="020B0503020204020204" pitchFamily="34" charset="-122"/>
                <a:sym typeface="+mn-ea"/>
              </a:rPr>
              <a:t>，中国革命进入新民主主义革命阶段，要分两步</a:t>
            </a:r>
            <a:r>
              <a:rPr lang="zh-CN" altLang="en-US" sz="2000" b="1" dirty="0" smtClean="0">
                <a:latin typeface="微软雅黑" panose="020B0503020204020204" pitchFamily="34" charset="-122"/>
                <a:ea typeface="微软雅黑" panose="020B0503020204020204" pitchFamily="34" charset="-122"/>
                <a:sym typeface="+mn-ea"/>
              </a:rPr>
              <a:t>走：</a:t>
            </a:r>
            <a:endParaRPr lang="en-US" altLang="zh-CN" sz="2000" b="1" dirty="0" smtClean="0">
              <a:latin typeface="微软雅黑" panose="020B0503020204020204" pitchFamily="34" charset="-122"/>
              <a:ea typeface="微软雅黑" panose="020B0503020204020204" pitchFamily="34" charset="-122"/>
              <a:sym typeface="+mn-ea"/>
            </a:endParaRPr>
          </a:p>
          <a:p>
            <a:pPr marL="342900" indent="-342900" algn="just" fontAlgn="auto">
              <a:lnSpc>
                <a:spcPct val="150000"/>
              </a:lnSpc>
              <a:buClr>
                <a:srgbClr val="C00000"/>
              </a:buClr>
              <a:buSzPct val="80000"/>
              <a:buFont typeface="Wingdings" panose="05000000000000000000" pitchFamily="2" charset="2"/>
              <a:buChar char="u"/>
            </a:pPr>
            <a:r>
              <a:rPr lang="zh-CN" altLang="en-US" sz="2000" b="1" dirty="0" smtClean="0">
                <a:latin typeface="微软雅黑" panose="020B0503020204020204" pitchFamily="34" charset="-122"/>
                <a:ea typeface="微软雅黑" panose="020B0503020204020204" pitchFamily="34" charset="-122"/>
                <a:sym typeface="+mn-ea"/>
              </a:rPr>
              <a:t>第一</a:t>
            </a:r>
            <a:r>
              <a:rPr lang="zh-CN" altLang="en-US" sz="2000" b="1" dirty="0">
                <a:latin typeface="微软雅黑" panose="020B0503020204020204" pitchFamily="34" charset="-122"/>
                <a:ea typeface="微软雅黑" panose="020B0503020204020204" pitchFamily="34" charset="-122"/>
                <a:sym typeface="+mn-ea"/>
              </a:rPr>
              <a:t>步</a:t>
            </a:r>
            <a:r>
              <a:rPr lang="zh-CN" altLang="en-US" sz="2000" dirty="0">
                <a:latin typeface="微软雅黑" panose="020B0503020204020204" pitchFamily="34" charset="-122"/>
                <a:ea typeface="微软雅黑" panose="020B0503020204020204" pitchFamily="34" charset="-122"/>
                <a:sym typeface="+mn-ea"/>
              </a:rPr>
              <a:t>是完成反帝反封建的新民主主义革命</a:t>
            </a:r>
            <a:r>
              <a:rPr lang="zh-CN" altLang="en-US" sz="2000" dirty="0" smtClean="0">
                <a:latin typeface="微软雅黑" panose="020B0503020204020204" pitchFamily="34" charset="-122"/>
                <a:ea typeface="微软雅黑" panose="020B0503020204020204" pitchFamily="34" charset="-122"/>
                <a:sym typeface="+mn-ea"/>
              </a:rPr>
              <a:t>任务；</a:t>
            </a:r>
            <a:endParaRPr lang="en-US" altLang="zh-CN" sz="2000" dirty="0" smtClean="0">
              <a:latin typeface="微软雅黑" panose="020B0503020204020204" pitchFamily="34" charset="-122"/>
              <a:ea typeface="微软雅黑" panose="020B0503020204020204" pitchFamily="34" charset="-122"/>
              <a:sym typeface="+mn-ea"/>
            </a:endParaRPr>
          </a:p>
          <a:p>
            <a:pPr marL="342900" indent="-342900" algn="just" fontAlgn="auto">
              <a:lnSpc>
                <a:spcPct val="150000"/>
              </a:lnSpc>
              <a:buClr>
                <a:srgbClr val="C00000"/>
              </a:buClr>
              <a:buSzPct val="80000"/>
              <a:buFont typeface="Wingdings" panose="05000000000000000000" pitchFamily="2" charset="2"/>
              <a:buChar char="u"/>
            </a:pPr>
            <a:r>
              <a:rPr lang="zh-CN" altLang="en-US" sz="2000" b="1" dirty="0" smtClean="0">
                <a:latin typeface="微软雅黑" panose="020B0503020204020204" pitchFamily="34" charset="-122"/>
                <a:ea typeface="微软雅黑" panose="020B0503020204020204" pitchFamily="34" charset="-122"/>
                <a:sym typeface="+mn-ea"/>
              </a:rPr>
              <a:t>第二</a:t>
            </a:r>
            <a:r>
              <a:rPr lang="zh-CN" altLang="en-US" sz="2000" b="1" dirty="0">
                <a:latin typeface="微软雅黑" panose="020B0503020204020204" pitchFamily="34" charset="-122"/>
                <a:ea typeface="微软雅黑" panose="020B0503020204020204" pitchFamily="34" charset="-122"/>
                <a:sym typeface="+mn-ea"/>
              </a:rPr>
              <a:t>步</a:t>
            </a:r>
            <a:r>
              <a:rPr lang="zh-CN" altLang="en-US" sz="2000" dirty="0">
                <a:latin typeface="微软雅黑" panose="020B0503020204020204" pitchFamily="34" charset="-122"/>
                <a:ea typeface="微软雅黑" panose="020B0503020204020204" pitchFamily="34" charset="-122"/>
                <a:sym typeface="+mn-ea"/>
              </a:rPr>
              <a:t>是完成社会主义革命任务。</a:t>
            </a:r>
            <a:endParaRPr lang="zh-CN" altLang="en-US" sz="2000" dirty="0">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一、新民主主义革命理论形成的依据是什么？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H="1">
            <a:off x="0" y="3783871"/>
            <a:ext cx="12192000" cy="2479652"/>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p:nvGrpSpPr>
        <p:grpSpPr>
          <a:xfrm flipH="1">
            <a:off x="2920998" y="2273301"/>
            <a:ext cx="8928099" cy="3631764"/>
            <a:chOff x="3751729" y="1842443"/>
            <a:chExt cx="5803900" cy="3316105"/>
          </a:xfrm>
        </p:grpSpPr>
        <p:sp>
          <p:nvSpPr>
            <p:cNvPr id="18" name="矩形 17"/>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custDataLst>
              <p:tags r:id="rId1"/>
            </p:custDataLst>
          </p:nvPr>
        </p:nvSpPr>
        <p:spPr>
          <a:xfrm>
            <a:off x="1080479" y="851608"/>
            <a:ext cx="10031042" cy="646331"/>
          </a:xfrm>
          <a:prstGeom prst="rect">
            <a:avLst/>
          </a:prstGeom>
          <a:noFill/>
        </p:spPr>
        <p:txBody>
          <a:bodyPr wrap="square" lIns="91440" tIns="45720" rIns="91440" bIns="45720" rtlCol="0">
            <a:normAutofit/>
          </a:bodyPr>
          <a:lstStyle/>
          <a:p>
            <a:pPr algn="ctr">
              <a:buClrTx/>
              <a:buSzTx/>
              <a:buFontTx/>
            </a:pPr>
            <a:r>
              <a:rPr lang="zh-CN" altLang="en-US" sz="2200" b="1" dirty="0">
                <a:latin typeface="微软雅黑" panose="020B0503020204020204" pitchFamily="34" charset="-122"/>
                <a:ea typeface="微软雅黑" panose="020B0503020204020204" pitchFamily="34" charset="-122"/>
                <a:sym typeface="+mn-ea"/>
              </a:rPr>
              <a:t>（三）新民主主义革命实践探索</a:t>
            </a:r>
            <a:endParaRPr lang="zh-CN" altLang="en-US" sz="22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文本框 13"/>
          <p:cNvSpPr txBox="1"/>
          <p:nvPr/>
        </p:nvSpPr>
        <p:spPr>
          <a:xfrm>
            <a:off x="3536538" y="2561866"/>
            <a:ext cx="8035944" cy="3123932"/>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spcAft>
                <a:spcPts val="1200"/>
              </a:spcAft>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为了拯救民族危亡，中国人民奋起反抗，仁人志士奔走呐喊，太平天国运动、戊戌变法、义和团运动、辛亥革命接连而起，各种救国方案轮番出台，但都以失败而告终。中国迫切需要新的思想引领救亡运动，迫切需要新的组织凝聚革命力量。</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lnSpc>
                <a:spcPct val="100000"/>
              </a:lnSpc>
              <a:spcAft>
                <a:spcPts val="1200"/>
              </a:spcAft>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5" name="图片 4" descr="文本&#10;&#10;描述已自动生成"/>
          <p:cNvPicPr>
            <a:picLocks noChangeAspect="1"/>
          </p:cNvPicPr>
          <p:nvPr/>
        </p:nvPicPr>
        <p:blipFill rotWithShape="1">
          <a:blip r:embed="rId2">
            <a:extLst>
              <a:ext uri="{28A0092B-C50C-407E-A947-70E740481C1C}">
                <a14:useLocalDpi xmlns:a14="http://schemas.microsoft.com/office/drawing/2010/main" val="0"/>
              </a:ext>
            </a:extLst>
          </a:blip>
          <a:srcRect l="19640" r="15731"/>
          <a:stretch>
            <a:fillRect/>
          </a:stretch>
        </p:blipFill>
        <p:spPr>
          <a:xfrm>
            <a:off x="458969" y="1338011"/>
            <a:ext cx="3183340" cy="4925512"/>
          </a:xfrm>
          <a:prstGeom prst="rect">
            <a:avLst/>
          </a:prstGeom>
          <a:ln>
            <a:noFill/>
          </a:ln>
          <a:effectLst>
            <a:outerShdw blurRad="292100" dist="139700" dir="2700000" algn="tl" rotWithShape="0">
              <a:srgbClr val="333333">
                <a:alpha val="15000"/>
              </a:srgbClr>
            </a:outerShdw>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91"/>
            <a:ext cx="12192000" cy="6852018"/>
          </a:xfrm>
          <a:prstGeom prst="rect">
            <a:avLst/>
          </a:prstGeom>
        </p:spPr>
      </p:pic>
      <p:pic>
        <p:nvPicPr>
          <p:cNvPr id="4" name="图片 3"/>
          <p:cNvPicPr>
            <a:picLocks noChangeAspect="1"/>
          </p:cNvPicPr>
          <p:nvPr/>
        </p:nvPicPr>
        <p:blipFill>
          <a:blip r:embed="rId2"/>
          <a:stretch>
            <a:fillRect/>
          </a:stretch>
        </p:blipFill>
        <p:spPr>
          <a:xfrm>
            <a:off x="-3612" y="5486400"/>
            <a:ext cx="12192000" cy="1371600"/>
          </a:xfrm>
          <a:prstGeom prst="rect">
            <a:avLst/>
          </a:prstGeom>
        </p:spPr>
      </p:pic>
      <p:sp>
        <p:nvSpPr>
          <p:cNvPr id="3" name="矩形 2"/>
          <p:cNvSpPr/>
          <p:nvPr/>
        </p:nvSpPr>
        <p:spPr>
          <a:xfrm>
            <a:off x="2053" y="0"/>
            <a:ext cx="12193559" cy="6858000"/>
          </a:xfrm>
          <a:prstGeom prst="rect">
            <a:avLst/>
          </a:prstGeom>
          <a:gradFill>
            <a:gsLst>
              <a:gs pos="0">
                <a:srgbClr val="B0261F">
                  <a:alpha val="52000"/>
                </a:srgbClr>
              </a:gs>
              <a:gs pos="50000">
                <a:srgbClr val="C80F19">
                  <a:alpha val="19000"/>
                </a:srgbClr>
              </a:gs>
              <a:gs pos="100000">
                <a:srgbClr val="8E0000">
                  <a:alpha val="5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
                    </a14:imgEffect>
                  </a14:imgLayer>
                </a14:imgProps>
              </a:ext>
              <a:ext uri="{28A0092B-C50C-407E-A947-70E740481C1C}">
                <a14:useLocalDpi xmlns:a14="http://schemas.microsoft.com/office/drawing/2010/main" val="0"/>
              </a:ext>
            </a:extLst>
          </a:blip>
          <a:stretch>
            <a:fillRect/>
          </a:stretch>
        </p:blipFill>
        <p:spPr>
          <a:xfrm flipV="1">
            <a:off x="3563006" y="1597937"/>
            <a:ext cx="2673454" cy="1052964"/>
          </a:xfrm>
          <a:prstGeom prst="rect">
            <a:avLst/>
          </a:prstGeom>
        </p:spPr>
      </p:pic>
      <p:grpSp>
        <p:nvGrpSpPr>
          <p:cNvPr id="22" name="组合 21"/>
          <p:cNvGrpSpPr/>
          <p:nvPr/>
        </p:nvGrpSpPr>
        <p:grpSpPr>
          <a:xfrm>
            <a:off x="2867074" y="1995052"/>
            <a:ext cx="6449410" cy="769441"/>
            <a:chOff x="2867074" y="1995052"/>
            <a:chExt cx="6449410" cy="769441"/>
          </a:xfrm>
        </p:grpSpPr>
        <p:grpSp>
          <p:nvGrpSpPr>
            <p:cNvPr id="6" name="组合 5"/>
            <p:cNvGrpSpPr/>
            <p:nvPr/>
          </p:nvGrpSpPr>
          <p:grpSpPr>
            <a:xfrm>
              <a:off x="2867074" y="2350518"/>
              <a:ext cx="6449410" cy="133934"/>
              <a:chOff x="2867074" y="2350518"/>
              <a:chExt cx="6449410" cy="133934"/>
            </a:xfrm>
          </p:grpSpPr>
          <p:grpSp>
            <p:nvGrpSpPr>
              <p:cNvPr id="7" name="组合 6"/>
              <p:cNvGrpSpPr/>
              <p:nvPr/>
            </p:nvGrpSpPr>
            <p:grpSpPr>
              <a:xfrm flipH="1">
                <a:off x="2867074" y="2350518"/>
                <a:ext cx="1326534" cy="133934"/>
                <a:chOff x="8321818" y="4239944"/>
                <a:chExt cx="1326534" cy="133934"/>
              </a:xfrm>
            </p:grpSpPr>
            <p:cxnSp>
              <p:nvCxnSpPr>
                <p:cNvPr id="13" name="直接连接符 12"/>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321818" y="4239944"/>
                  <a:ext cx="133934" cy="133934"/>
                  <a:chOff x="8306650" y="4224776"/>
                  <a:chExt cx="164270" cy="164270"/>
                </a:xfrm>
              </p:grpSpPr>
              <p:sp>
                <p:nvSpPr>
                  <p:cNvPr id="15" name="菱形 14"/>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6" name="菱形 15"/>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nvGrpSpPr>
              <p:cNvPr id="8" name="组合 7"/>
              <p:cNvGrpSpPr/>
              <p:nvPr/>
            </p:nvGrpSpPr>
            <p:grpSpPr>
              <a:xfrm>
                <a:off x="7989950" y="2350518"/>
                <a:ext cx="1326534" cy="133934"/>
                <a:chOff x="8321818" y="4239944"/>
                <a:chExt cx="1326534" cy="133934"/>
              </a:xfrm>
            </p:grpSpPr>
            <p:cxnSp>
              <p:nvCxnSpPr>
                <p:cNvPr id="9" name="直接连接符 8"/>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8321818" y="4239944"/>
                  <a:ext cx="133934" cy="133934"/>
                  <a:chOff x="8306650" y="4224776"/>
                  <a:chExt cx="164270" cy="164270"/>
                </a:xfrm>
              </p:grpSpPr>
              <p:sp>
                <p:nvSpPr>
                  <p:cNvPr id="11" name="菱形 10"/>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2" name="菱形 11"/>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grpSp>
          <p:nvGrpSpPr>
            <p:cNvPr id="17" name="组合 16"/>
            <p:cNvGrpSpPr/>
            <p:nvPr/>
          </p:nvGrpSpPr>
          <p:grpSpPr>
            <a:xfrm>
              <a:off x="4310518" y="2040653"/>
              <a:ext cx="3562522" cy="712265"/>
              <a:chOff x="4310518" y="2040653"/>
              <a:chExt cx="3562522" cy="712265"/>
            </a:xfrm>
          </p:grpSpPr>
          <p:sp>
            <p:nvSpPr>
              <p:cNvPr id="18" name="六边形 17"/>
              <p:cNvSpPr/>
              <p:nvPr/>
            </p:nvSpPr>
            <p:spPr>
              <a:xfrm>
                <a:off x="4310518" y="2040653"/>
                <a:ext cx="3562522" cy="712265"/>
              </a:xfrm>
              <a:prstGeom prst="hexagon">
                <a:avLst>
                  <a:gd name="adj" fmla="val 43419"/>
                  <a:gd name="vf" fmla="val 115470"/>
                </a:avLst>
              </a:prstGeom>
              <a:gradFill>
                <a:gsLst>
                  <a:gs pos="5000">
                    <a:srgbClr val="FEF5D6"/>
                  </a:gs>
                  <a:gs pos="78000">
                    <a:srgbClr val="EFC879"/>
                  </a:gs>
                </a:gsLst>
                <a:lin ang="2700000" scaled="1"/>
              </a:gradFill>
              <a:ln>
                <a:no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sp>
            <p:nvSpPr>
              <p:cNvPr id="19" name="六边形 18"/>
              <p:cNvSpPr/>
              <p:nvPr/>
            </p:nvSpPr>
            <p:spPr>
              <a:xfrm>
                <a:off x="4405809" y="2061197"/>
                <a:ext cx="3396890" cy="627068"/>
              </a:xfrm>
              <a:prstGeom prst="hexagon">
                <a:avLst>
                  <a:gd name="adj" fmla="val 43419"/>
                  <a:gd name="vf" fmla="val 115470"/>
                </a:avLst>
              </a:prstGeom>
              <a:noFill/>
              <a:ln>
                <a:solidFill>
                  <a:srgbClr val="DABF5B"/>
                </a:solid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grpSp>
        <p:sp>
          <p:nvSpPr>
            <p:cNvPr id="20" name="矩形 19"/>
            <p:cNvSpPr/>
            <p:nvPr/>
          </p:nvSpPr>
          <p:spPr>
            <a:xfrm>
              <a:off x="5153060" y="1995052"/>
              <a:ext cx="1877437" cy="769441"/>
            </a:xfrm>
            <a:prstGeom prst="rect">
              <a:avLst/>
            </a:prstGeom>
          </p:spPr>
          <p:txBody>
            <a:bodyPr wrap="none">
              <a:spAutoFit/>
            </a:bodyPr>
            <a:lstStyle/>
            <a:p>
              <a:pPr algn="ctr"/>
              <a:r>
                <a:rPr lang="zh-CN" altLang="en-US" sz="4400" dirty="0">
                  <a:solidFill>
                    <a:srgbClr val="C80F19"/>
                  </a:solidFill>
                  <a:latin typeface="华文新魏" panose="02010800040101010101" pitchFamily="2" charset="-122"/>
                  <a:ea typeface="华文新魏" panose="02010800040101010101" pitchFamily="2" charset="-122"/>
                </a:rPr>
                <a:t>专题三</a:t>
              </a:r>
              <a:endParaRPr lang="zh-CN" altLang="en-US" sz="4400" dirty="0">
                <a:solidFill>
                  <a:srgbClr val="C80F19"/>
                </a:solidFill>
                <a:latin typeface="华文新魏" panose="02010800040101010101" pitchFamily="2" charset="-122"/>
                <a:ea typeface="华文新魏" panose="02010800040101010101" pitchFamily="2" charset="-122"/>
              </a:endParaRPr>
            </a:p>
          </p:txBody>
        </p:sp>
      </p:grpSp>
      <p:sp>
        <p:nvSpPr>
          <p:cNvPr id="21" name="矩形 20"/>
          <p:cNvSpPr/>
          <p:nvPr/>
        </p:nvSpPr>
        <p:spPr>
          <a:xfrm>
            <a:off x="3460293" y="3199876"/>
            <a:ext cx="5262979" cy="886525"/>
          </a:xfrm>
          <a:prstGeom prst="rect">
            <a:avLst/>
          </a:prstGeom>
        </p:spPr>
        <p:txBody>
          <a:bodyPr wrap="none">
            <a:spAutoFit/>
          </a:bodyPr>
          <a:lstStyle/>
          <a:p>
            <a:pPr lvl="0" algn="ctr">
              <a:lnSpc>
                <a:spcPct val="130000"/>
              </a:lnSpc>
              <a:defRPr/>
            </a:pPr>
            <a:r>
              <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rPr>
              <a:t>新民主主义革命理论</a:t>
            </a:r>
            <a:endPar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63" presetClass="path" presetSubtype="0" accel="50000" decel="50000" fill="hold" nodeType="withEffect">
                                  <p:stCondLst>
                                    <p:cond delay="0"/>
                                  </p:stCondLst>
                                  <p:childTnLst>
                                    <p:animMotion origin="layout" path="M -2.91667E-6 -2.22222E-6 L 0.19818 -2.22222E-6 " pathEditMode="relative" rAng="0" ptsTypes="AA">
                                      <p:cBhvr>
                                        <p:cTn id="13" dur="2000" fill="hold"/>
                                        <p:tgtEl>
                                          <p:spTgt spid="5"/>
                                        </p:tgtEl>
                                        <p:attrNameLst>
                                          <p:attrName>ppt_x</p:attrName>
                                          <p:attrName>ppt_y</p:attrName>
                                        </p:attrNameLst>
                                      </p:cBhvr>
                                      <p:rCtr x="9909" y="0"/>
                                    </p:animMotion>
                                  </p:childTnLst>
                                </p:cTn>
                              </p:par>
                            </p:childTnLst>
                          </p:cTn>
                        </p:par>
                        <p:par>
                          <p:cTn id="14" fill="hold">
                            <p:stCondLst>
                              <p:cond delay="10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2" presetClass="entr" presetSubtype="4" decel="10000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ppt_x"/>
                                          </p:val>
                                        </p:tav>
                                        <p:tav tm="100000">
                                          <p:val>
                                            <p:strVal val="#ppt_x"/>
                                          </p:val>
                                        </p:tav>
                                      </p:tavLst>
                                    </p:anim>
                                    <p:anim calcmode="lin" valueType="num">
                                      <p:cBhvr additive="base">
                                        <p:cTn id="21"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0" y="1551541"/>
            <a:ext cx="12192000" cy="4178300"/>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33062" y="1994532"/>
            <a:ext cx="5316097" cy="2399665"/>
          </a:xfrm>
          <a:prstGeom prst="rect">
            <a:avLst/>
          </a:prstGeom>
          <a:noFill/>
        </p:spPr>
        <p:txBody>
          <a:bodyPr wrap="square" rtlCol="0">
            <a:spAutoFit/>
          </a:bodyPr>
          <a:lstStyle/>
          <a:p>
            <a:pPr algn="just">
              <a:lnSpc>
                <a:spcPct val="150000"/>
              </a:lnSpc>
            </a:pPr>
            <a:r>
              <a:rPr lang="en-US" altLang="zh-CN" sz="2000" dirty="0" smtClean="0"/>
              <a:t>    </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中国共产党的幼年时期，由于缺乏领导革命的实践经验，</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加上理论上不成熟，在革命的领导权、武装斗争、革命道路等问题上没有形成科学正确的认识，犯过一些错误，走过一些弯路。</a:t>
            </a:r>
            <a:endParaRPr lang="zh-CN"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249713" y="5292008"/>
            <a:ext cx="3324225" cy="275590"/>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中华苏维埃第一次全国代表大会在瑞金召开</a:t>
            </a:r>
            <a:endParaRPr lang="zh-CN" altLang="en-US" dirty="0"/>
          </a:p>
        </p:txBody>
      </p:sp>
      <p:sp>
        <p:nvSpPr>
          <p:cNvPr id="8" name="矩形 7"/>
          <p:cNvSpPr/>
          <p:nvPr/>
        </p:nvSpPr>
        <p:spPr>
          <a:xfrm rot="10800000" flipH="1" flipV="1">
            <a:off x="538163" y="4739085"/>
            <a:ext cx="6613202" cy="45719"/>
          </a:xfrm>
          <a:prstGeom prst="rect">
            <a:avLst/>
          </a:prstGeom>
          <a:gradFill>
            <a:gsLst>
              <a:gs pos="14000">
                <a:srgbClr val="ED9184">
                  <a:alpha val="0"/>
                </a:srgbClr>
              </a:gs>
              <a:gs pos="52000">
                <a:srgbClr val="E97C30"/>
              </a:gs>
              <a:gs pos="86000">
                <a:srgbClr val="C1313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19604" y="1377106"/>
            <a:ext cx="5784444" cy="3753083"/>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0" y="1803400"/>
            <a:ext cx="12192000" cy="4178300"/>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002464" y="2350474"/>
            <a:ext cx="4847901" cy="2400657"/>
          </a:xfrm>
          <a:prstGeom prst="rect">
            <a:avLst/>
          </a:prstGeom>
          <a:noFill/>
        </p:spPr>
        <p:txBody>
          <a:bodyPr wrap="square" rtlCol="0">
            <a:spAutoFit/>
          </a:bodyPr>
          <a:lstStyle/>
          <a:p>
            <a:pPr algn="just">
              <a:lnSpc>
                <a:spcPct val="150000"/>
              </a:lnSpc>
            </a:pPr>
            <a:r>
              <a:rPr lang="en-US" altLang="zh-CN" sz="2000" dirty="0">
                <a:solidFill>
                  <a:srgbClr val="231F20"/>
                </a:solidFill>
                <a:latin typeface="微软雅黑" panose="020B0503020204020204" pitchFamily="34" charset="-122"/>
                <a:ea typeface="微软雅黑" panose="020B0503020204020204" pitchFamily="34" charset="-122"/>
                <a:cs typeface="PMingLiU" panose="02020500000000000000" charset="-120"/>
              </a:rPr>
              <a:t>       </a:t>
            </a:r>
            <a:r>
              <a:rPr lang="zh-CN" altLang="zh-CN" sz="2000" dirty="0">
                <a:solidFill>
                  <a:srgbClr val="231F20"/>
                </a:solidFill>
                <a:latin typeface="微软雅黑" panose="020B0503020204020204" pitchFamily="34" charset="-122"/>
                <a:ea typeface="微软雅黑" panose="020B0503020204020204" pitchFamily="34" charset="-122"/>
                <a:cs typeface="PMingLiU" panose="02020500000000000000" charset="-120"/>
              </a:rPr>
              <a:t>革命实践要求中国共产党不仅要坚持</a:t>
            </a:r>
            <a:r>
              <a:rPr lang="zh-CN" altLang="zh-CN" sz="2000" dirty="0">
                <a:solidFill>
                  <a:srgbClr val="AF1E22"/>
                </a:solidFill>
                <a:latin typeface="微软雅黑" panose="020B0503020204020204" pitchFamily="34" charset="-122"/>
                <a:ea typeface="微软雅黑" panose="020B0503020204020204" pitchFamily="34" charset="-122"/>
                <a:cs typeface="PMingLiU" panose="02020500000000000000" charset="-120"/>
              </a:rPr>
              <a:t>马克思主义</a:t>
            </a:r>
            <a:r>
              <a:rPr lang="zh-CN" altLang="zh-CN" sz="2000" dirty="0">
                <a:solidFill>
                  <a:srgbClr val="231F20"/>
                </a:solidFill>
                <a:latin typeface="微软雅黑" panose="020B0503020204020204" pitchFamily="34" charset="-122"/>
                <a:ea typeface="微软雅黑" panose="020B0503020204020204" pitchFamily="34" charset="-122"/>
                <a:cs typeface="PMingLiU" panose="02020500000000000000" charset="-120"/>
              </a:rPr>
              <a:t>，而且要善于把</a:t>
            </a:r>
            <a:r>
              <a:rPr lang="zh-CN" altLang="zh-CN" sz="2000" dirty="0">
                <a:solidFill>
                  <a:srgbClr val="AF1E22"/>
                </a:solidFill>
                <a:latin typeface="微软雅黑" panose="020B0503020204020204" pitchFamily="34" charset="-122"/>
                <a:ea typeface="微软雅黑" panose="020B0503020204020204" pitchFamily="34" charset="-122"/>
                <a:cs typeface="PMingLiU" panose="02020500000000000000" charset="-120"/>
              </a:rPr>
              <a:t>马克思主义基本原理与中国革命实际</a:t>
            </a:r>
            <a:r>
              <a:rPr lang="zh-CN" altLang="zh-CN" sz="2000" dirty="0">
                <a:solidFill>
                  <a:srgbClr val="231F20"/>
                </a:solidFill>
                <a:latin typeface="微软雅黑" panose="020B0503020204020204" pitchFamily="34" charset="-122"/>
                <a:ea typeface="微软雅黑" panose="020B0503020204020204" pitchFamily="34" charset="-122"/>
                <a:cs typeface="PMingLiU" panose="02020500000000000000" charset="-120"/>
              </a:rPr>
              <a:t>相结合，从中国的实际出发，明确革命的</a:t>
            </a:r>
            <a:r>
              <a:rPr lang="zh-CN" altLang="zh-CN" sz="2000" dirty="0">
                <a:solidFill>
                  <a:srgbClr val="AF1E22"/>
                </a:solidFill>
                <a:latin typeface="微软雅黑" panose="020B0503020204020204" pitchFamily="34" charset="-122"/>
                <a:ea typeface="微软雅黑" panose="020B0503020204020204" pitchFamily="34" charset="-122"/>
                <a:cs typeface="PMingLiU" panose="02020500000000000000" charset="-120"/>
              </a:rPr>
              <a:t>主体、对象、路线、步骤、具体目标</a:t>
            </a:r>
            <a:r>
              <a:rPr lang="zh-CN" altLang="zh-CN" sz="2000" dirty="0">
                <a:solidFill>
                  <a:srgbClr val="231F20"/>
                </a:solidFill>
                <a:latin typeface="微软雅黑" panose="020B0503020204020204" pitchFamily="34" charset="-122"/>
                <a:ea typeface="微软雅黑" panose="020B0503020204020204" pitchFamily="34" charset="-122"/>
                <a:cs typeface="PMingLiU" panose="02020500000000000000" charset="-120"/>
              </a:rPr>
              <a:t>等一系列问题。</a:t>
            </a:r>
            <a:endParaRPr lang="zh-CN"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874645" y="5557678"/>
            <a:ext cx="1359535" cy="275590"/>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延安宝塔山</a:t>
            </a:r>
            <a:endParaRPr lang="zh-CN" altLang="en-US" dirty="0"/>
          </a:p>
        </p:txBody>
      </p:sp>
      <p:sp>
        <p:nvSpPr>
          <p:cNvPr id="8" name="矩形 7"/>
          <p:cNvSpPr/>
          <p:nvPr/>
        </p:nvSpPr>
        <p:spPr>
          <a:xfrm rot="10800000" flipH="1" flipV="1">
            <a:off x="5237163" y="5116740"/>
            <a:ext cx="6613202" cy="68524"/>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0" name="图片 99"/>
          <p:cNvPicPr/>
          <p:nvPr/>
        </p:nvPicPr>
        <p:blipFill>
          <a:blip r:embed="rId1"/>
          <a:stretch>
            <a:fillRect/>
          </a:stretch>
        </p:blipFill>
        <p:spPr>
          <a:xfrm>
            <a:off x="417217" y="1233848"/>
            <a:ext cx="6274392" cy="4175399"/>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0" y="1739900"/>
            <a:ext cx="12192000" cy="4178300"/>
          </a:xfrm>
          <a:prstGeom prst="roundRect">
            <a:avLst>
              <a:gd name="adj" fmla="val 0"/>
            </a:avLst>
          </a:prstGeom>
          <a:solidFill>
            <a:schemeClr val="bg1"/>
          </a:solidFill>
          <a:ln w="6350">
            <a:gradFill>
              <a:gsLst>
                <a:gs pos="0">
                  <a:srgbClr val="B0261F"/>
                </a:gs>
                <a:gs pos="100000">
                  <a:srgbClr val="EFC879"/>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87362" y="2257071"/>
            <a:ext cx="3833179" cy="2400657"/>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以毛泽东同志为主要代表的中国共产党人独立自主地分析和研究中国革命的实际问题，逐步深化对中国革命的认识，形成了新民主主义革命理论。</a:t>
            </a:r>
            <a:endParaRPr lang="zh-CN" altLang="zh-CN" sz="2000" dirty="0">
              <a:latin typeface="微软雅黑" panose="020B0503020204020204" pitchFamily="34" charset="-122"/>
              <a:ea typeface="微软雅黑" panose="020B0503020204020204" pitchFamily="34" charset="-122"/>
            </a:endParaRPr>
          </a:p>
        </p:txBody>
      </p:sp>
      <p:sp>
        <p:nvSpPr>
          <p:cNvPr id="8" name="矩形 7"/>
          <p:cNvSpPr/>
          <p:nvPr/>
        </p:nvSpPr>
        <p:spPr>
          <a:xfrm rot="10800000" flipH="1" flipV="1">
            <a:off x="487363" y="4927444"/>
            <a:ext cx="6613202" cy="45719"/>
          </a:xfrm>
          <a:prstGeom prst="rect">
            <a:avLst/>
          </a:prstGeom>
          <a:gradFill>
            <a:gsLst>
              <a:gs pos="29000">
                <a:srgbClr val="ED9184">
                  <a:alpha val="0"/>
                </a:srgbClr>
              </a:gs>
              <a:gs pos="59000">
                <a:srgbClr val="E97C30"/>
              </a:gs>
              <a:gs pos="86000">
                <a:srgbClr val="C1313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419" b="15049"/>
          <a:stretch>
            <a:fillRect/>
          </a:stretch>
        </p:blipFill>
        <p:spPr>
          <a:xfrm>
            <a:off x="4479469" y="1143001"/>
            <a:ext cx="7311211" cy="4243704"/>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
        <p:nvSpPr>
          <p:cNvPr id="6" name="文本框 5"/>
          <p:cNvSpPr txBox="1"/>
          <p:nvPr/>
        </p:nvSpPr>
        <p:spPr>
          <a:xfrm>
            <a:off x="7455306" y="5514657"/>
            <a:ext cx="1359535" cy="275590"/>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井冈山</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DFA"/>
        </a:solidFill>
        <a:effectLst/>
      </p:bgPr>
    </p:bg>
    <p:spTree>
      <p:nvGrpSpPr>
        <p:cNvPr id="1" name=""/>
        <p:cNvGrpSpPr/>
        <p:nvPr/>
      </p:nvGrpSpPr>
      <p:grpSpPr>
        <a:xfrm>
          <a:off x="0" y="0"/>
          <a:ext cx="0" cy="0"/>
          <a:chOff x="0" y="0"/>
          <a:chExt cx="0" cy="0"/>
        </a:xfrm>
      </p:grpSpPr>
      <p:sp>
        <p:nvSpPr>
          <p:cNvPr id="49" name="矩形标注 21"/>
          <p:cNvSpPr/>
          <p:nvPr/>
        </p:nvSpPr>
        <p:spPr>
          <a:xfrm>
            <a:off x="266700" y="1537609"/>
            <a:ext cx="11620500" cy="4564789"/>
          </a:xfrm>
          <a:prstGeom prst="roundRect">
            <a:avLst>
              <a:gd name="adj" fmla="val 0"/>
            </a:avLst>
          </a:prstGeom>
          <a:solidFill>
            <a:schemeClr val="bg1"/>
          </a:solidFill>
          <a:ln>
            <a:noFill/>
          </a:ln>
          <a:effectLst>
            <a:outerShdw blurRad="571500" dist="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标注 60"/>
          <p:cNvSpPr/>
          <p:nvPr/>
        </p:nvSpPr>
        <p:spPr>
          <a:xfrm>
            <a:off x="6277960" y="2434765"/>
            <a:ext cx="2534512" cy="964222"/>
          </a:xfrm>
          <a:prstGeom prst="wedgeRectCallout">
            <a:avLst>
              <a:gd name="adj1" fmla="val -21906"/>
              <a:gd name="adj2" fmla="val 48590"/>
            </a:avLst>
          </a:prstGeom>
          <a:solidFill>
            <a:schemeClr val="bg1"/>
          </a:solidFill>
          <a:ln>
            <a:gradFill>
              <a:gsLst>
                <a:gs pos="0">
                  <a:srgbClr val="E97C30">
                    <a:alpha val="27000"/>
                  </a:srgbClr>
                </a:gs>
                <a:gs pos="100000">
                  <a:srgbClr val="CF5154"/>
                </a:gs>
              </a:gsLst>
              <a:lin ang="5400000" scaled="1"/>
            </a:gradFill>
          </a:ln>
          <a:effectLst>
            <a:outerShdw blurRad="508000" dist="165100" dir="2700000" algn="tl" rotWithShape="0">
              <a:srgbClr val="9D211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标注 21"/>
          <p:cNvSpPr/>
          <p:nvPr/>
        </p:nvSpPr>
        <p:spPr>
          <a:xfrm>
            <a:off x="662940" y="2459355"/>
            <a:ext cx="2534285" cy="949960"/>
          </a:xfrm>
          <a:prstGeom prst="wedgeRectCallout">
            <a:avLst>
              <a:gd name="adj1" fmla="val -21906"/>
              <a:gd name="adj2" fmla="val 45431"/>
            </a:avLst>
          </a:prstGeom>
          <a:solidFill>
            <a:schemeClr val="bg1"/>
          </a:solidFill>
          <a:ln>
            <a:gradFill>
              <a:gsLst>
                <a:gs pos="0">
                  <a:srgbClr val="E97C30">
                    <a:alpha val="27000"/>
                  </a:srgbClr>
                </a:gs>
                <a:gs pos="100000">
                  <a:srgbClr val="CF5154"/>
                </a:gs>
              </a:gsLst>
              <a:lin ang="5400000" scaled="1"/>
            </a:gradFill>
          </a:ln>
          <a:effectLst>
            <a:outerShdw blurRad="508000" dist="165100" dir="2700000" algn="tl" rotWithShape="0">
              <a:srgbClr val="9D211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19023" y="2704620"/>
            <a:ext cx="1866900" cy="429895"/>
          </a:xfrm>
          <a:prstGeom prst="rect">
            <a:avLst/>
          </a:prstGeom>
        </p:spPr>
        <p:txBody>
          <a:bodyPr wrap="none">
            <a:spAutoFit/>
          </a:bodyPr>
          <a:lstStyle/>
          <a:p>
            <a:pPr algn="ctr"/>
            <a:r>
              <a:rPr lang="zh-CN" altLang="en-US" sz="2200" b="1" dirty="0">
                <a:latin typeface="华文中宋" panose="02010600040101010101" pitchFamily="2" charset="-122"/>
                <a:ea typeface="华文中宋" panose="02010600040101010101" pitchFamily="2" charset="-122"/>
                <a:sym typeface="+mn-ea"/>
              </a:rPr>
              <a:t>统一战线理论</a:t>
            </a:r>
            <a:endParaRPr lang="zh-CN" altLang="en-US" sz="2200" b="1" dirty="0">
              <a:latin typeface="华文中宋" panose="02010600040101010101" pitchFamily="2" charset="-122"/>
              <a:ea typeface="华文中宋" panose="02010600040101010101" pitchFamily="2" charset="-122"/>
            </a:endParaRPr>
          </a:p>
        </p:txBody>
      </p:sp>
      <p:sp>
        <p:nvSpPr>
          <p:cNvPr id="46" name="矩形标注 45"/>
          <p:cNvSpPr/>
          <p:nvPr/>
        </p:nvSpPr>
        <p:spPr>
          <a:xfrm>
            <a:off x="3462066" y="2434176"/>
            <a:ext cx="2551314" cy="964222"/>
          </a:xfrm>
          <a:prstGeom prst="wedgeRectCallout">
            <a:avLst>
              <a:gd name="adj1" fmla="val -19928"/>
              <a:gd name="adj2" fmla="val 49907"/>
            </a:avLst>
          </a:prstGeom>
          <a:solidFill>
            <a:schemeClr val="bg1"/>
          </a:solidFill>
          <a:ln>
            <a:gradFill>
              <a:gsLst>
                <a:gs pos="0">
                  <a:srgbClr val="E97C30">
                    <a:alpha val="27000"/>
                  </a:srgbClr>
                </a:gs>
                <a:gs pos="100000">
                  <a:srgbClr val="CF5154"/>
                </a:gs>
              </a:gsLst>
              <a:lin ang="5400000" scaled="1"/>
            </a:gradFill>
          </a:ln>
          <a:effectLst>
            <a:outerShdw blurRad="508000" dist="165100" dir="2700000" algn="tl" rotWithShape="0">
              <a:srgbClr val="9D211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799005" y="2417119"/>
            <a:ext cx="1877437" cy="929550"/>
          </a:xfrm>
          <a:prstGeom prst="rect">
            <a:avLst/>
          </a:prstGeom>
        </p:spPr>
        <p:txBody>
          <a:bodyPr wrap="none">
            <a:spAutoFit/>
          </a:bodyPr>
          <a:lstStyle/>
          <a:p>
            <a:pPr algn="ctr">
              <a:lnSpc>
                <a:spcPct val="130000"/>
              </a:lnSpc>
            </a:pPr>
            <a:r>
              <a:rPr lang="zh-CN" altLang="en-US" sz="2200" b="1" dirty="0">
                <a:latin typeface="华文中宋" panose="02010600040101010101" pitchFamily="2" charset="-122"/>
                <a:ea typeface="华文中宋" panose="02010600040101010101" pitchFamily="2" charset="-122"/>
              </a:rPr>
              <a:t>中国革命道路</a:t>
            </a:r>
            <a:endParaRPr lang="en-US" altLang="zh-CN" sz="2200" b="1" dirty="0">
              <a:latin typeface="华文中宋" panose="02010600040101010101" pitchFamily="2" charset="-122"/>
              <a:ea typeface="华文中宋" panose="02010600040101010101" pitchFamily="2" charset="-122"/>
            </a:endParaRPr>
          </a:p>
          <a:p>
            <a:pPr algn="ctr">
              <a:lnSpc>
                <a:spcPct val="130000"/>
              </a:lnSpc>
            </a:pPr>
            <a:r>
              <a:rPr lang="zh-CN" altLang="en-US" sz="2200" b="1" dirty="0">
                <a:latin typeface="华文中宋" panose="02010600040101010101" pitchFamily="2" charset="-122"/>
                <a:ea typeface="华文中宋" panose="02010600040101010101" pitchFamily="2" charset="-122"/>
              </a:rPr>
              <a:t>理论</a:t>
            </a:r>
            <a:endParaRPr lang="zh-CN" altLang="en-US" sz="2200" b="1" dirty="0">
              <a:latin typeface="华文中宋" panose="02010600040101010101" pitchFamily="2" charset="-122"/>
              <a:ea typeface="华文中宋" panose="02010600040101010101" pitchFamily="2" charset="-122"/>
            </a:endParaRPr>
          </a:p>
        </p:txBody>
      </p:sp>
      <p:sp>
        <p:nvSpPr>
          <p:cNvPr id="53" name="矩形 52"/>
          <p:cNvSpPr/>
          <p:nvPr/>
        </p:nvSpPr>
        <p:spPr>
          <a:xfrm>
            <a:off x="6465433" y="2405156"/>
            <a:ext cx="2159566" cy="929550"/>
          </a:xfrm>
          <a:prstGeom prst="rect">
            <a:avLst/>
          </a:prstGeom>
        </p:spPr>
        <p:txBody>
          <a:bodyPr wrap="none">
            <a:spAutoFit/>
          </a:bodyPr>
          <a:lstStyle/>
          <a:p>
            <a:pPr algn="ctr">
              <a:lnSpc>
                <a:spcPct val="130000"/>
              </a:lnSpc>
            </a:pPr>
            <a:r>
              <a:rPr lang="zh-CN" altLang="en-US" sz="2200" b="1" dirty="0">
                <a:latin typeface="华文中宋" panose="02010600040101010101" pitchFamily="2" charset="-122"/>
                <a:ea typeface="华文中宋" panose="02010600040101010101" pitchFamily="2" charset="-122"/>
              </a:rPr>
              <a:t>人民军队和</a:t>
            </a:r>
            <a:endParaRPr lang="en-US" altLang="zh-CN" sz="2200" b="1" dirty="0">
              <a:latin typeface="华文中宋" panose="02010600040101010101" pitchFamily="2" charset="-122"/>
              <a:ea typeface="华文中宋" panose="02010600040101010101" pitchFamily="2" charset="-122"/>
            </a:endParaRPr>
          </a:p>
          <a:p>
            <a:pPr algn="ctr">
              <a:lnSpc>
                <a:spcPct val="130000"/>
              </a:lnSpc>
            </a:pPr>
            <a:r>
              <a:rPr lang="zh-CN" altLang="en-US" sz="2200" b="1" dirty="0">
                <a:latin typeface="华文中宋" panose="02010600040101010101" pitchFamily="2" charset="-122"/>
                <a:ea typeface="华文中宋" panose="02010600040101010101" pitchFamily="2" charset="-122"/>
              </a:rPr>
              <a:t>革命战争的理论</a:t>
            </a:r>
            <a:endParaRPr lang="zh-CN" altLang="en-US" sz="2200" b="1" dirty="0">
              <a:latin typeface="华文中宋" panose="02010600040101010101" pitchFamily="2" charset="-122"/>
              <a:ea typeface="华文中宋" panose="02010600040101010101" pitchFamily="2" charset="-122"/>
            </a:endParaRPr>
          </a:p>
        </p:txBody>
      </p:sp>
      <p:sp>
        <p:nvSpPr>
          <p:cNvPr id="56" name="矩形标注 55"/>
          <p:cNvSpPr/>
          <p:nvPr/>
        </p:nvSpPr>
        <p:spPr>
          <a:xfrm>
            <a:off x="9184640" y="2457450"/>
            <a:ext cx="2534285" cy="923925"/>
          </a:xfrm>
          <a:prstGeom prst="wedgeRectCallout">
            <a:avLst>
              <a:gd name="adj1" fmla="val -22908"/>
              <a:gd name="adj2" fmla="val 49698"/>
            </a:avLst>
          </a:prstGeom>
          <a:solidFill>
            <a:schemeClr val="bg1"/>
          </a:solidFill>
          <a:ln>
            <a:gradFill>
              <a:gsLst>
                <a:gs pos="0">
                  <a:srgbClr val="E97C30">
                    <a:alpha val="27000"/>
                  </a:srgbClr>
                </a:gs>
                <a:gs pos="100000">
                  <a:srgbClr val="CF5154"/>
                </a:gs>
              </a:gsLst>
              <a:lin ang="5400000" scaled="1"/>
            </a:gradFill>
          </a:ln>
          <a:effectLst>
            <a:outerShdw blurRad="508000" dist="165100" dir="2700000" algn="tl" rotWithShape="0">
              <a:srgbClr val="9D211B">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tx1"/>
                </a:solidFill>
                <a:latin typeface="华文中宋" panose="02010600040101010101" pitchFamily="2" charset="-122"/>
                <a:ea typeface="华文中宋" panose="02010600040101010101" pitchFamily="2" charset="-122"/>
                <a:sym typeface="+mn-ea"/>
              </a:rPr>
              <a:t>党的建设理论</a:t>
            </a:r>
            <a:endParaRPr lang="zh-CN" altLang="en-US" sz="2200" b="1" dirty="0">
              <a:solidFill>
                <a:schemeClr val="tx1"/>
              </a:solidFill>
              <a:latin typeface="华文中宋" panose="02010600040101010101" pitchFamily="2" charset="-122"/>
              <a:ea typeface="华文中宋" panose="02010600040101010101" pitchFamily="2" charset="-122"/>
              <a:sym typeface="+mn-ea"/>
            </a:endParaRPr>
          </a:p>
        </p:txBody>
      </p:sp>
      <p:grpSp>
        <p:nvGrpSpPr>
          <p:cNvPr id="43" name="组合 42"/>
          <p:cNvGrpSpPr/>
          <p:nvPr/>
        </p:nvGrpSpPr>
        <p:grpSpPr>
          <a:xfrm>
            <a:off x="4635812" y="627921"/>
            <a:ext cx="2974957" cy="670202"/>
            <a:chOff x="9003189" y="740677"/>
            <a:chExt cx="2974957" cy="670202"/>
          </a:xfrm>
        </p:grpSpPr>
        <p:sp>
          <p:nvSpPr>
            <p:cNvPr id="44" name="对角圆角矩形 43"/>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理论源于实践</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1" name="等腰三角形 10"/>
          <p:cNvSpPr/>
          <p:nvPr/>
        </p:nvSpPr>
        <p:spPr>
          <a:xfrm>
            <a:off x="1765381" y="3487470"/>
            <a:ext cx="374184" cy="322572"/>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a:off x="4550631" y="3487470"/>
            <a:ext cx="374184" cy="322572"/>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7358124" y="3487470"/>
            <a:ext cx="374184" cy="322572"/>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a:off x="10264697" y="3487470"/>
            <a:ext cx="374184" cy="322572"/>
          </a:xfrm>
          <a:prstGeom prst="triangl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ïŝḷïḓé"/>
          <p:cNvSpPr/>
          <p:nvPr/>
        </p:nvSpPr>
        <p:spPr>
          <a:xfrm>
            <a:off x="685217" y="3888083"/>
            <a:ext cx="2534512" cy="1288075"/>
          </a:xfrm>
          <a:prstGeom prst="snip2DiagRect">
            <a:avLst/>
          </a:prstGeom>
          <a:gradFill>
            <a:gsLst>
              <a:gs pos="0">
                <a:schemeClr val="accent1">
                  <a:lumMod val="60000"/>
                  <a:lumOff val="40000"/>
                </a:schemeClr>
              </a:gs>
              <a:gs pos="50000">
                <a:schemeClr val="accent1"/>
              </a:gs>
            </a:gsLst>
            <a:lin ang="2700000" scaled="0"/>
          </a:gradFill>
          <a:effectLst>
            <a:outerShdw blurRad="76200" dir="13500000" sy="23000" kx="1200000" algn="br" rotWithShape="0">
              <a:prstClr val="black">
                <a:alpha val="20000"/>
              </a:prstClr>
            </a:outerShdw>
          </a:effectLst>
        </p:spPr>
        <p:txBody>
          <a:bodyPr wrap="none" lIns="108000" tIns="108000" rIns="108000" bIns="108000" rtlCol="0" anchor="ctr" anchorCtr="0">
            <a:noAutofit/>
          </a:bodyPr>
          <a:lstStyle/>
          <a:p>
            <a:pPr algn="ctr"/>
            <a:endParaRPr kumimoji="1" lang="zh-CN" altLang="en-US" b="1" dirty="0">
              <a:solidFill>
                <a:srgbClr val="FFFFFF"/>
              </a:solidFill>
            </a:endParaRPr>
          </a:p>
        </p:txBody>
      </p:sp>
      <p:sp>
        <p:nvSpPr>
          <p:cNvPr id="8" name="ïşļiḓê"/>
          <p:cNvSpPr/>
          <p:nvPr/>
        </p:nvSpPr>
        <p:spPr>
          <a:xfrm>
            <a:off x="6277961" y="3888083"/>
            <a:ext cx="2534511" cy="1288075"/>
          </a:xfrm>
          <a:prstGeom prst="snip2DiagRect">
            <a:avLst/>
          </a:prstGeom>
          <a:gradFill>
            <a:gsLst>
              <a:gs pos="0">
                <a:schemeClr val="accent2">
                  <a:lumMod val="60000"/>
                  <a:lumOff val="40000"/>
                </a:schemeClr>
              </a:gs>
              <a:gs pos="50000">
                <a:schemeClr val="accent2"/>
              </a:gs>
            </a:gsLst>
            <a:lin ang="2700000" scaled="0"/>
          </a:gradFill>
          <a:effectLst>
            <a:outerShdw blurRad="76200" dir="13500000" sy="23000" kx="1200000" algn="br" rotWithShape="0">
              <a:prstClr val="black">
                <a:alpha val="20000"/>
              </a:prstClr>
            </a:outerShdw>
          </a:effectLst>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9" name="î$ļídé"/>
          <p:cNvSpPr/>
          <p:nvPr/>
        </p:nvSpPr>
        <p:spPr>
          <a:xfrm>
            <a:off x="9184534" y="3888083"/>
            <a:ext cx="2534511" cy="1288075"/>
          </a:xfrm>
          <a:prstGeom prst="snip2DiagRect">
            <a:avLst/>
          </a:prstGeom>
          <a:gradFill>
            <a:gsLst>
              <a:gs pos="0">
                <a:srgbClr val="CC9494"/>
              </a:gs>
              <a:gs pos="50000">
                <a:srgbClr val="C00000"/>
              </a:gs>
            </a:gsLst>
            <a:lin ang="2700000" scaled="0"/>
          </a:gradFill>
          <a:effectLst>
            <a:outerShdw blurRad="76200" dir="13500000" sy="23000" kx="1200000" algn="br" rotWithShape="0">
              <a:prstClr val="black">
                <a:alpha val="20000"/>
              </a:prstClr>
            </a:outerShdw>
          </a:effectLst>
        </p:spPr>
        <p:txBody>
          <a:bodyPr wrap="none" lIns="108000" tIns="108000" rIns="108000" bIns="108000" rtlCol="0" anchor="ctr" anchorCtr="0">
            <a:noAutofit/>
          </a:bodyPr>
          <a:lstStyle/>
          <a:p>
            <a:pPr algn="ctr"/>
            <a:endParaRPr kumimoji="1" lang="zh-CN" altLang="en-US" b="1" dirty="0">
              <a:solidFill>
                <a:srgbClr val="FFFFFF"/>
              </a:solidFill>
            </a:endParaRPr>
          </a:p>
        </p:txBody>
      </p:sp>
      <p:sp>
        <p:nvSpPr>
          <p:cNvPr id="10" name="íş1iḋê"/>
          <p:cNvSpPr/>
          <p:nvPr/>
        </p:nvSpPr>
        <p:spPr>
          <a:xfrm>
            <a:off x="3470468" y="3888083"/>
            <a:ext cx="2534511" cy="1288075"/>
          </a:xfrm>
          <a:prstGeom prst="snip2DiagRect">
            <a:avLst/>
          </a:prstGeom>
          <a:gradFill>
            <a:gsLst>
              <a:gs pos="0">
                <a:schemeClr val="accent4">
                  <a:lumMod val="60000"/>
                  <a:lumOff val="40000"/>
                </a:schemeClr>
              </a:gs>
              <a:gs pos="50000">
                <a:schemeClr val="accent4"/>
              </a:gs>
            </a:gsLst>
            <a:lin ang="2700000" scaled="0"/>
          </a:gradFill>
          <a:effectLst>
            <a:outerShdw blurRad="76200" dir="13500000" sy="23000" kx="1200000" algn="br" rotWithShape="0">
              <a:prstClr val="black">
                <a:alpha val="20000"/>
              </a:prstClr>
            </a:outerShdw>
          </a:effectLst>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47" name="矩形 46"/>
          <p:cNvSpPr/>
          <p:nvPr/>
        </p:nvSpPr>
        <p:spPr>
          <a:xfrm>
            <a:off x="3619468" y="4004346"/>
            <a:ext cx="2236510" cy="961289"/>
          </a:xfrm>
          <a:prstGeom prst="rect">
            <a:avLst/>
          </a:prstGeom>
        </p:spPr>
        <p:txBody>
          <a:bodyPr wrap="non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建立和巩固</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农村根据地的实践</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1" name="矩形 50"/>
          <p:cNvSpPr/>
          <p:nvPr/>
        </p:nvSpPr>
        <p:spPr>
          <a:xfrm>
            <a:off x="6555202" y="4238845"/>
            <a:ext cx="1980029" cy="499624"/>
          </a:xfrm>
          <a:prstGeom prst="rect">
            <a:avLst/>
          </a:prstGeom>
        </p:spPr>
        <p:txBody>
          <a:bodyPr wrap="non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革命战争的实践</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8" name="矩形 57"/>
          <p:cNvSpPr/>
          <p:nvPr/>
        </p:nvSpPr>
        <p:spPr>
          <a:xfrm>
            <a:off x="9178654" y="4004346"/>
            <a:ext cx="2749471" cy="961289"/>
          </a:xfrm>
          <a:prstGeom prst="rect">
            <a:avLst/>
          </a:prstGeom>
        </p:spPr>
        <p:txBody>
          <a:bodyPr wrap="non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党在革命中从小到大、</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由弱到强的实践</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595281" y="4232946"/>
            <a:ext cx="2714384" cy="505523"/>
          </a:xfrm>
          <a:prstGeom prst="rect">
            <a:avLst/>
          </a:prstGeom>
          <a:noFill/>
        </p:spPr>
        <p:txBody>
          <a:bodyPr wrap="square" rtlCol="0" anchor="t">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两次国共合作的实践</a:t>
            </a:r>
            <a:endParaRPr lang="zh-CN" altLang="en-US" sz="2000" b="1" dirty="0">
              <a:solidFill>
                <a:schemeClr val="bg1"/>
              </a:solidFill>
              <a:effectLst>
                <a:outerShdw blurRad="38100" dist="38100" dir="2700000" algn="tl">
                  <a:srgbClr val="000000">
                    <a:alpha val="43137"/>
                  </a:srgbClr>
                </a:outerShdw>
              </a:effectLst>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0" y="2006600"/>
            <a:ext cx="12192000" cy="4203700"/>
          </a:xfrm>
          <a:prstGeom prst="roundRect">
            <a:avLst>
              <a:gd name="adj" fmla="val 0"/>
            </a:avLst>
          </a:prstGeom>
          <a:solidFill>
            <a:schemeClr val="bg1"/>
          </a:solidFill>
          <a:ln w="6350">
            <a:gradFill>
              <a:gsLst>
                <a:gs pos="0">
                  <a:srgbClr val="B0261F"/>
                </a:gs>
                <a:gs pos="100000">
                  <a:srgbClr val="EFC879"/>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0800000" flipH="1" flipV="1">
            <a:off x="4970463" y="4951640"/>
            <a:ext cx="6613202" cy="68524"/>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567649" y="2773322"/>
            <a:ext cx="4760751" cy="1477328"/>
          </a:xfrm>
          <a:prstGeom prst="rect">
            <a:avLst/>
          </a:prstGeom>
          <a:noFill/>
        </p:spPr>
        <p:txBody>
          <a:bodyPr wrap="square" rtlCol="0">
            <a:spAutoFit/>
          </a:bodyPr>
          <a:lstStyle/>
          <a:p>
            <a:pPr algn="just">
              <a:lnSpc>
                <a:spcPct val="150000"/>
              </a:lnSpc>
            </a:pPr>
            <a:r>
              <a:rPr lang="zh-CN" altLang="en-US" sz="2000" dirty="0">
                <a:solidFill>
                  <a:srgbClr val="231F20"/>
                </a:solidFill>
                <a:latin typeface="微软雅黑" panose="020B0503020204020204" pitchFamily="34" charset="-122"/>
                <a:ea typeface="微软雅黑" panose="020B0503020204020204" pitchFamily="34" charset="-122"/>
                <a:cs typeface="PMingLiU" panose="02020500000000000000" charset="-120"/>
              </a:rPr>
              <a:t>       没有中国革命的实践，没有党对革命实践经验的概括和总结，新民主主义革命理论就无法形成和发展。</a:t>
            </a:r>
            <a:endParaRPr lang="zh-CN"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556306" y="5796158"/>
            <a:ext cx="3823335" cy="275590"/>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1942年3月，毛泽东在延安的高级技术干部会上讲话</a:t>
            </a:r>
            <a:endParaRPr lang="zh-CN" altLang="en-US" dirty="0"/>
          </a:p>
        </p:txBody>
      </p:sp>
      <p:grpSp>
        <p:nvGrpSpPr>
          <p:cNvPr id="8" name="组合 7"/>
          <p:cNvGrpSpPr/>
          <p:nvPr/>
        </p:nvGrpSpPr>
        <p:grpSpPr>
          <a:xfrm>
            <a:off x="889000" y="772160"/>
            <a:ext cx="5157470" cy="4874260"/>
            <a:chOff x="1400" y="1216"/>
            <a:chExt cx="8122" cy="7676"/>
          </a:xfrm>
        </p:grpSpPr>
        <p:pic>
          <p:nvPicPr>
            <p:cNvPr id="101" name="图片 100"/>
            <p:cNvPicPr/>
            <p:nvPr/>
          </p:nvPicPr>
          <p:blipFill>
            <a:blip r:embed="rId1"/>
            <a:stretch>
              <a:fillRect/>
            </a:stretch>
          </p:blipFill>
          <p:spPr>
            <a:xfrm>
              <a:off x="1400" y="1216"/>
              <a:ext cx="8123" cy="7676"/>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pic>
          <p:nvPicPr>
            <p:cNvPr id="6" name="图片 5"/>
            <p:cNvPicPr>
              <a:picLocks noChangeAspect="1"/>
            </p:cNvPicPr>
            <p:nvPr/>
          </p:nvPicPr>
          <p:blipFill>
            <a:blip r:embed="rId2"/>
            <a:stretch>
              <a:fillRect/>
            </a:stretch>
          </p:blipFill>
          <p:spPr>
            <a:xfrm>
              <a:off x="6958" y="8307"/>
              <a:ext cx="2565" cy="58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35311" y="1322203"/>
            <a:ext cx="7521379"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AF1E22"/>
                </a:solidFill>
                <a:latin typeface="华文中宋" panose="02010600040101010101" pitchFamily="2" charset="-122"/>
                <a:ea typeface="华文中宋" panose="02010600040101010101" pitchFamily="2" charset="-122"/>
                <a:sym typeface="+mn-ea"/>
              </a:rPr>
              <a:t> 二、新民主主义革命理论的主要内容是什么？</a:t>
            </a:r>
            <a:endParaRPr lang="zh-CN" altLang="en-US" sz="2700" dirty="0">
              <a:solidFill>
                <a:srgbClr val="AF1E22"/>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824125" y="2280546"/>
            <a:ext cx="4543751" cy="2698624"/>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（一）新民主主义革命的总路线</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（二）新民主主义的基本纲领</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（三）新民主主义革命的道路</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（四）新民主主义革命的基本经验</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00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5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812" y="2490952"/>
            <a:ext cx="12192000" cy="4367049"/>
            <a:chOff x="-5812" y="3743259"/>
            <a:chExt cx="12192000" cy="3114742"/>
          </a:xfrm>
        </p:grpSpPr>
        <p:sp>
          <p:nvSpPr>
            <p:cNvPr id="14" name="矩形 13"/>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0" y="3759199"/>
              <a:ext cx="11709400" cy="3098798"/>
            </a:xfrm>
            <a:prstGeom prst="rect">
              <a:avLst/>
            </a:prstGeom>
          </p:spPr>
        </p:pic>
      </p:grpSp>
      <p:sp>
        <p:nvSpPr>
          <p:cNvPr id="23" name="TextBox 3"/>
          <p:cNvSpPr txBox="1"/>
          <p:nvPr/>
        </p:nvSpPr>
        <p:spPr>
          <a:xfrm>
            <a:off x="3421380" y="716915"/>
            <a:ext cx="5282565" cy="429895"/>
          </a:xfrm>
          <a:prstGeom prst="rect">
            <a:avLst/>
          </a:prstGeom>
          <a:noFill/>
        </p:spPr>
        <p:txBody>
          <a:bodyPr wrap="square" rtlCol="0">
            <a:spAutoFit/>
          </a:bodyPr>
          <a:lstStyle>
            <a:defPPr>
              <a:defRPr lang="zh-CN"/>
            </a:defPPr>
            <a:lvl1pPr>
              <a:defRPr sz="2200" b="0">
                <a:latin typeface="微软雅黑" panose="020B0503020204020204" pitchFamily="34" charset="-122"/>
                <a:ea typeface="微软雅黑" panose="020B0503020204020204" pitchFamily="34" charset="-122"/>
              </a:defRPr>
            </a:lvl1pPr>
          </a:lstStyle>
          <a:p>
            <a:pPr algn="ctr"/>
            <a:r>
              <a:rPr lang="zh-CN" altLang="en-US" b="1" dirty="0">
                <a:solidFill>
                  <a:schemeClr val="tx1">
                    <a:lumMod val="85000"/>
                    <a:lumOff val="15000"/>
                  </a:schemeClr>
                </a:solidFill>
              </a:rPr>
              <a:t>（一）新民主主义革命的总路线</a:t>
            </a:r>
            <a:endParaRPr lang="zh-CN" altLang="en-US" b="1" dirty="0">
              <a:solidFill>
                <a:schemeClr val="tx1">
                  <a:lumMod val="85000"/>
                  <a:lumOff val="15000"/>
                </a:schemeClr>
              </a:solidFill>
            </a:endParaRPr>
          </a:p>
        </p:txBody>
      </p:sp>
      <p:sp>
        <p:nvSpPr>
          <p:cNvPr id="29" name="矩形 28"/>
          <p:cNvSpPr/>
          <p:nvPr/>
        </p:nvSpPr>
        <p:spPr>
          <a:xfrm>
            <a:off x="1221199" y="2911896"/>
            <a:ext cx="3007901" cy="1691640"/>
          </a:xfrm>
          <a:prstGeom prst="rect">
            <a:avLst/>
          </a:prstGeom>
        </p:spPr>
        <p:txBody>
          <a:bodyPr wrap="square">
            <a:spAutoFit/>
          </a:bodyPr>
          <a:lstStyle/>
          <a:p>
            <a:pPr algn="just">
              <a:lnSpc>
                <a:spcPct val="13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毛泽东在</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中国革命和中国共产党</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中第一次提出了</a:t>
            </a:r>
            <a:r>
              <a:rPr lang="zh-CN" altLang="en-US" sz="2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a:t>
            </a:r>
            <a:r>
              <a:rPr lang="zh-CN" altLang="en-US" sz="2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的科学概念</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3" name="矩形 32"/>
          <p:cNvSpPr/>
          <p:nvPr/>
        </p:nvSpPr>
        <p:spPr>
          <a:xfrm>
            <a:off x="4819519" y="2879996"/>
            <a:ext cx="3008971" cy="1691640"/>
          </a:xfrm>
          <a:prstGeom prst="rect">
            <a:avLst/>
          </a:prstGeom>
        </p:spPr>
        <p:txBody>
          <a:bodyPr wrap="square">
            <a:spAutoFit/>
          </a:bodyPr>
          <a:lstStyle/>
          <a:p>
            <a:pPr algn="just">
              <a:lnSpc>
                <a:spcPct val="13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毛泽东在</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在晋绥干部会议上的讲话</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中完整地表述了新民主主义革命总路线的内容 </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5812" y="2490952"/>
            <a:ext cx="12297049" cy="0"/>
          </a:xfrm>
          <a:prstGeom prst="line">
            <a:avLst/>
          </a:prstGeom>
          <a:ln w="25400">
            <a:solidFill>
              <a:schemeClr val="accent2">
                <a:lumMod val="75000"/>
              </a:schemeClr>
            </a:solidFill>
          </a:ln>
          <a:effectLst>
            <a:outerShdw blurRad="50800" dist="25400" dir="2700000" algn="tl" rotWithShape="0">
              <a:prstClr val="black">
                <a:alpha val="18000"/>
              </a:prstClr>
            </a:outerShdw>
          </a:effectLst>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311233" y="2378055"/>
            <a:ext cx="215758" cy="215758"/>
          </a:xfrm>
          <a:prstGeom prst="ellipse">
            <a:avLst/>
          </a:prstGeom>
          <a:solidFill>
            <a:srgbClr val="AF1E22"/>
          </a:solidFill>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0420" y="1771721"/>
            <a:ext cx="1255472" cy="461665"/>
          </a:xfrm>
          <a:prstGeom prst="rect">
            <a:avLst/>
          </a:prstGeom>
        </p:spPr>
        <p:txBody>
          <a:bodyPr wrap="none">
            <a:spAutoFit/>
          </a:bodyPr>
          <a:lstStyle/>
          <a:p>
            <a:r>
              <a:rPr lang="en-US" altLang="zh-CN" sz="2400" b="1" dirty="0">
                <a:solidFill>
                  <a:srgbClr val="AF1E22"/>
                </a:solidFill>
                <a:latin typeface="华文中宋" panose="02010600040101010101" pitchFamily="2" charset="-122"/>
                <a:ea typeface="华文中宋" panose="02010600040101010101" pitchFamily="2" charset="-122"/>
              </a:rPr>
              <a:t>1939</a:t>
            </a:r>
            <a:r>
              <a:rPr lang="zh-CN" altLang="en-US" sz="2400" b="1" dirty="0">
                <a:solidFill>
                  <a:srgbClr val="AF1E22"/>
                </a:solidFill>
                <a:latin typeface="华文中宋" panose="02010600040101010101" pitchFamily="2" charset="-122"/>
                <a:ea typeface="华文中宋" panose="02010600040101010101" pitchFamily="2" charset="-122"/>
              </a:rPr>
              <a:t>年</a:t>
            </a:r>
            <a:endParaRPr lang="zh-CN" altLang="en-US" sz="2400" dirty="0">
              <a:solidFill>
                <a:srgbClr val="AF1E22"/>
              </a:solidFill>
              <a:latin typeface="华文中宋" panose="02010600040101010101" pitchFamily="2" charset="-122"/>
              <a:ea typeface="华文中宋" panose="02010600040101010101" pitchFamily="2" charset="-122"/>
            </a:endParaRPr>
          </a:p>
        </p:txBody>
      </p:sp>
      <p:sp>
        <p:nvSpPr>
          <p:cNvPr id="30" name="椭圆 29"/>
          <p:cNvSpPr/>
          <p:nvPr/>
        </p:nvSpPr>
        <p:spPr>
          <a:xfrm>
            <a:off x="4900332" y="2378055"/>
            <a:ext cx="215758" cy="215758"/>
          </a:xfrm>
          <a:prstGeom prst="ellipse">
            <a:avLst/>
          </a:prstGeom>
          <a:solidFill>
            <a:srgbClr val="AF1E22"/>
          </a:solidFill>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819519" y="1771721"/>
            <a:ext cx="1255472" cy="461665"/>
          </a:xfrm>
          <a:prstGeom prst="rect">
            <a:avLst/>
          </a:prstGeom>
        </p:spPr>
        <p:txBody>
          <a:bodyPr wrap="none">
            <a:spAutoFit/>
          </a:bodyPr>
          <a:lstStyle/>
          <a:p>
            <a:r>
              <a:rPr lang="en-US" altLang="zh-CN" sz="2400" b="1" dirty="0">
                <a:solidFill>
                  <a:srgbClr val="AF1E22"/>
                </a:solidFill>
                <a:latin typeface="华文中宋" panose="02010600040101010101" pitchFamily="2" charset="-122"/>
                <a:ea typeface="华文中宋" panose="02010600040101010101" pitchFamily="2" charset="-122"/>
              </a:rPr>
              <a:t>1948</a:t>
            </a:r>
            <a:r>
              <a:rPr lang="zh-CN" altLang="en-US" sz="2400" b="1" dirty="0">
                <a:solidFill>
                  <a:srgbClr val="AF1E22"/>
                </a:solidFill>
                <a:latin typeface="华文中宋" panose="02010600040101010101" pitchFamily="2" charset="-122"/>
                <a:ea typeface="华文中宋" panose="02010600040101010101" pitchFamily="2" charset="-122"/>
              </a:rPr>
              <a:t>年</a:t>
            </a:r>
            <a:endParaRPr lang="zh-CN" altLang="en-US" sz="2400" dirty="0">
              <a:solidFill>
                <a:srgbClr val="AF1E22"/>
              </a:solidFill>
              <a:latin typeface="华文中宋" panose="02010600040101010101" pitchFamily="2" charset="-122"/>
              <a:ea typeface="华文中宋" panose="02010600040101010101" pitchFamily="2" charset="-122"/>
            </a:endParaRPr>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616" y="1310285"/>
            <a:ext cx="3088658" cy="4382944"/>
          </a:xfrm>
          <a:prstGeom prst="rect">
            <a:avLst/>
          </a:prstGeom>
          <a:ln w="31750">
            <a:solidFill>
              <a:schemeClr val="bg1"/>
            </a:solidFill>
          </a:ln>
          <a:effectLst>
            <a:outerShdw blurRad="317500" dist="127000" dir="2700000" algn="tl" rotWithShape="0">
              <a:prstClr val="black">
                <a:alpha val="18000"/>
              </a:prstClr>
            </a:outerShdw>
          </a:effectLst>
        </p:spPr>
      </p:pic>
      <p:sp>
        <p:nvSpPr>
          <p:cNvPr id="22" name="矩形 21"/>
          <p:cNvSpPr/>
          <p:nvPr/>
        </p:nvSpPr>
        <p:spPr>
          <a:xfrm>
            <a:off x="7828490" y="5806126"/>
            <a:ext cx="3880910" cy="461665"/>
          </a:xfrm>
          <a:prstGeom prst="rect">
            <a:avLst/>
          </a:prstGeom>
        </p:spPr>
        <p:txBody>
          <a:bodyPr wrap="squar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毛泽东为晋绥干部会议书写的</a:t>
            </a:r>
            <a:endPar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新民主主义革命总路线的题词</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rot="5400000">
            <a:off x="-1311577" y="1245476"/>
            <a:ext cx="6949445" cy="4367049"/>
            <a:chOff x="3118781" y="3743259"/>
            <a:chExt cx="6949445" cy="3114742"/>
          </a:xfrm>
          <a:effectLst>
            <a:outerShdw blurRad="355600" dist="114300" algn="l" rotWithShape="0">
              <a:srgbClr val="801B16">
                <a:alpha val="40000"/>
              </a:srgbClr>
            </a:outerShdw>
          </a:effectLst>
        </p:grpSpPr>
        <p:sp>
          <p:nvSpPr>
            <p:cNvPr id="13" name="矩形 12"/>
            <p:cNvSpPr/>
            <p:nvPr/>
          </p:nvSpPr>
          <p:spPr>
            <a:xfrm>
              <a:off x="3164503" y="3743259"/>
              <a:ext cx="6858002"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13132" t="23109" r="31259" b="43091"/>
            <a:stretch>
              <a:fillRect/>
            </a:stretch>
          </p:blipFill>
          <p:spPr>
            <a:xfrm flipH="1" flipV="1">
              <a:off x="3118781" y="3759197"/>
              <a:ext cx="6949445" cy="3098798"/>
            </a:xfrm>
            <a:prstGeom prst="rect">
              <a:avLst/>
            </a:prstGeom>
          </p:spPr>
        </p:pic>
      </p:grpSp>
      <p:sp>
        <p:nvSpPr>
          <p:cNvPr id="8" name="对话气泡: 矩形 7"/>
          <p:cNvSpPr/>
          <p:nvPr/>
        </p:nvSpPr>
        <p:spPr>
          <a:xfrm rot="5400000">
            <a:off x="7250488" y="1254227"/>
            <a:ext cx="4091299" cy="4349545"/>
          </a:xfrm>
          <a:prstGeom prst="wedgeRectCallout">
            <a:avLst>
              <a:gd name="adj1" fmla="val -21048"/>
              <a:gd name="adj2" fmla="val 59854"/>
            </a:avLst>
          </a:prstGeom>
          <a:noFill/>
          <a:ln w="38100">
            <a:gradFill>
              <a:gsLst>
                <a:gs pos="0">
                  <a:srgbClr val="B0261F"/>
                </a:gs>
                <a:gs pos="100000">
                  <a:srgbClr val="E97C30"/>
                </a:gs>
              </a:gsLst>
              <a:lin ang="5400000" scaled="1"/>
            </a:gradFill>
          </a:ln>
          <a:effectLst>
            <a:outerShdw blurRad="508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b="20334"/>
          <a:stretch>
            <a:fillRect/>
          </a:stretch>
        </p:blipFill>
        <p:spPr>
          <a:xfrm>
            <a:off x="1228724" y="656590"/>
            <a:ext cx="5349875" cy="6201410"/>
          </a:xfrm>
          <a:prstGeom prst="rect">
            <a:avLst/>
          </a:prstGeom>
          <a:effectLst>
            <a:outerShdw blurRad="469900" dist="177800" dir="7980000" algn="l" rotWithShape="0">
              <a:prstClr val="black">
                <a:alpha val="31000"/>
              </a:prstClr>
            </a:outerShdw>
          </a:effectLst>
        </p:spPr>
      </p:pic>
      <p:sp>
        <p:nvSpPr>
          <p:cNvPr id="16" name="矩形 15"/>
          <p:cNvSpPr/>
          <p:nvPr/>
        </p:nvSpPr>
        <p:spPr>
          <a:xfrm>
            <a:off x="1784190" y="3171270"/>
            <a:ext cx="4181196" cy="2063835"/>
          </a:xfrm>
          <a:prstGeom prst="rect">
            <a:avLst/>
          </a:prstGeom>
        </p:spPr>
        <p:txBody>
          <a:bodyPr wrap="square">
            <a:spAutoFit/>
          </a:bodyPr>
          <a:lstStyle/>
          <a:p>
            <a:pPr algn="ctr">
              <a:lnSpc>
                <a:spcPct val="150000"/>
              </a:lnSpc>
            </a:pPr>
            <a:r>
              <a:rPr lang="zh-CN" altLang="en-US" sz="2200" dirty="0">
                <a:latin typeface="微软雅黑" panose="020B0503020204020204" pitchFamily="34" charset="-122"/>
                <a:ea typeface="微软雅黑" panose="020B0503020204020204" pitchFamily="34" charset="-122"/>
              </a:rPr>
              <a:t>无产阶级领导的，</a:t>
            </a:r>
            <a:endParaRPr lang="en-US" altLang="zh-CN" sz="2200" dirty="0">
              <a:latin typeface="微软雅黑" panose="020B0503020204020204" pitchFamily="34" charset="-122"/>
              <a:ea typeface="微软雅黑" panose="020B0503020204020204" pitchFamily="34" charset="-122"/>
            </a:endParaRPr>
          </a:p>
          <a:p>
            <a:pPr algn="ctr">
              <a:lnSpc>
                <a:spcPct val="150000"/>
              </a:lnSpc>
            </a:pPr>
            <a:r>
              <a:rPr lang="zh-CN" altLang="en-US" sz="2200" dirty="0">
                <a:latin typeface="微软雅黑" panose="020B0503020204020204" pitchFamily="34" charset="-122"/>
                <a:ea typeface="微软雅黑" panose="020B0503020204020204" pitchFamily="34" charset="-122"/>
              </a:rPr>
              <a:t>人民大众的，</a:t>
            </a:r>
            <a:endParaRPr lang="en-US" altLang="zh-CN" sz="2200" dirty="0">
              <a:latin typeface="微软雅黑" panose="020B0503020204020204" pitchFamily="34" charset="-122"/>
              <a:ea typeface="微软雅黑" panose="020B0503020204020204" pitchFamily="34" charset="-122"/>
            </a:endParaRPr>
          </a:p>
          <a:p>
            <a:pPr algn="ctr">
              <a:lnSpc>
                <a:spcPct val="150000"/>
              </a:lnSpc>
            </a:pPr>
            <a:r>
              <a:rPr lang="zh-CN" altLang="en-US" sz="2200" dirty="0">
                <a:latin typeface="微软雅黑" panose="020B0503020204020204" pitchFamily="34" charset="-122"/>
                <a:ea typeface="微软雅黑" panose="020B0503020204020204" pitchFamily="34" charset="-122"/>
              </a:rPr>
              <a:t>反对帝国主义、封建主义</a:t>
            </a:r>
            <a:endParaRPr lang="en-US" altLang="zh-CN" sz="2200" dirty="0">
              <a:latin typeface="微软雅黑" panose="020B0503020204020204" pitchFamily="34" charset="-122"/>
              <a:ea typeface="微软雅黑" panose="020B0503020204020204" pitchFamily="34" charset="-122"/>
            </a:endParaRPr>
          </a:p>
          <a:p>
            <a:pPr algn="ctr">
              <a:lnSpc>
                <a:spcPct val="150000"/>
              </a:lnSpc>
            </a:pPr>
            <a:r>
              <a:rPr lang="zh-CN" altLang="en-US" sz="2200" dirty="0">
                <a:latin typeface="微软雅黑" panose="020B0503020204020204" pitchFamily="34" charset="-122"/>
                <a:ea typeface="微软雅黑" panose="020B0503020204020204" pitchFamily="34" charset="-122"/>
              </a:rPr>
              <a:t>和官僚资本主义的革命</a:t>
            </a:r>
            <a:endParaRPr lang="zh-CN" altLang="en-US" sz="22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8433666" y="2131788"/>
            <a:ext cx="1788140" cy="430887"/>
          </a:xfrm>
          <a:prstGeom prst="rect">
            <a:avLst/>
          </a:prstGeom>
          <a:solidFill>
            <a:srgbClr val="FCFDFA"/>
          </a:solidFill>
        </p:spPr>
        <p:txBody>
          <a:bodyPr wrap="square" rtlCol="0">
            <a:spAutoFit/>
          </a:bodyPr>
          <a:lstStyle/>
          <a:p>
            <a:pPr algn="ctr"/>
            <a:r>
              <a:rPr lang="zh-CN" altLang="en-US" sz="2200" b="1" dirty="0">
                <a:latin typeface="微软雅黑" panose="020B0503020204020204" pitchFamily="34" charset="-122"/>
                <a:ea typeface="微软雅黑" panose="020B0503020204020204" pitchFamily="34" charset="-122"/>
              </a:rPr>
              <a:t>主要回答了</a:t>
            </a:r>
            <a:endParaRPr lang="en-US" altLang="zh-CN" sz="2200" b="1" dirty="0">
              <a:latin typeface="微软雅黑" panose="020B0503020204020204" pitchFamily="34" charset="-122"/>
              <a:ea typeface="微软雅黑" panose="020B0503020204020204" pitchFamily="34" charset="-122"/>
            </a:endParaRPr>
          </a:p>
        </p:txBody>
      </p:sp>
      <p:sp>
        <p:nvSpPr>
          <p:cNvPr id="3" name="矩形 2"/>
          <p:cNvSpPr/>
          <p:nvPr/>
        </p:nvSpPr>
        <p:spPr>
          <a:xfrm>
            <a:off x="1377766" y="1841324"/>
            <a:ext cx="4968645" cy="580928"/>
          </a:xfrm>
          <a:prstGeom prst="rect">
            <a:avLst/>
          </a:prstGeom>
        </p:spPr>
        <p:txBody>
          <a:bodyPr wrap="square">
            <a:spAutoFit/>
          </a:bodyPr>
          <a:lstStyle/>
          <a:p>
            <a:pPr algn="ctr">
              <a:lnSpc>
                <a:spcPct val="150000"/>
              </a:lnSpc>
            </a:pPr>
            <a:r>
              <a:rPr lang="zh-CN" altLang="en-US" sz="2400" b="1" dirty="0">
                <a:solidFill>
                  <a:srgbClr val="AF1E22"/>
                </a:solidFill>
                <a:latin typeface="华文中宋" panose="02010600040101010101" pitchFamily="2" charset="-122"/>
                <a:ea typeface="华文中宋" panose="02010600040101010101" pitchFamily="2" charset="-122"/>
              </a:rPr>
              <a:t>新民主主义革命总路线的内容</a:t>
            </a:r>
            <a:endParaRPr lang="zh-CN" altLang="en-US" sz="2400" b="1" dirty="0">
              <a:solidFill>
                <a:srgbClr val="AF1E22"/>
              </a:solidFill>
              <a:latin typeface="华文中宋" panose="02010600040101010101" pitchFamily="2" charset="-122"/>
              <a:ea typeface="华文中宋" panose="02010600040101010101" pitchFamily="2" charset="-122"/>
            </a:endParaRPr>
          </a:p>
        </p:txBody>
      </p:sp>
      <p:sp>
        <p:nvSpPr>
          <p:cNvPr id="4" name="矩形 3"/>
          <p:cNvSpPr/>
          <p:nvPr/>
        </p:nvSpPr>
        <p:spPr>
          <a:xfrm>
            <a:off x="7010935" y="3192940"/>
            <a:ext cx="4658385" cy="1369799"/>
          </a:xfrm>
          <a:prstGeom prst="rect">
            <a:avLst/>
          </a:prstGeom>
        </p:spPr>
        <p:txBody>
          <a:bodyPr vert="horz" wrap="square">
            <a:spAutoFit/>
          </a:bodyPr>
          <a:lstStyle/>
          <a:p>
            <a:pPr algn="ctr">
              <a:lnSpc>
                <a:spcPct val="130000"/>
              </a:lnSpc>
            </a:pPr>
            <a:r>
              <a:rPr lang="zh-CN" altLang="en-US" sz="2200" spc="300" dirty="0">
                <a:latin typeface="微软雅黑" panose="020B0503020204020204" pitchFamily="34" charset="-122"/>
                <a:ea typeface="微软雅黑" panose="020B0503020204020204" pitchFamily="34" charset="-122"/>
              </a:rPr>
              <a:t>革命的任务、对象、</a:t>
            </a:r>
            <a:endParaRPr lang="en-US" altLang="zh-CN" sz="2200" spc="300" dirty="0">
              <a:latin typeface="微软雅黑" panose="020B0503020204020204" pitchFamily="34" charset="-122"/>
              <a:ea typeface="微软雅黑" panose="020B0503020204020204" pitchFamily="34" charset="-122"/>
            </a:endParaRPr>
          </a:p>
          <a:p>
            <a:pPr algn="ctr">
              <a:lnSpc>
                <a:spcPct val="130000"/>
              </a:lnSpc>
            </a:pPr>
            <a:r>
              <a:rPr lang="zh-CN" altLang="en-US" sz="2200" spc="300" dirty="0">
                <a:latin typeface="微软雅黑" panose="020B0503020204020204" pitchFamily="34" charset="-122"/>
                <a:ea typeface="微软雅黑" panose="020B0503020204020204" pitchFamily="34" charset="-122"/>
              </a:rPr>
              <a:t>动力、领导力量、</a:t>
            </a:r>
            <a:endParaRPr lang="en-US" altLang="zh-CN" sz="2200" spc="300" dirty="0">
              <a:latin typeface="微软雅黑" panose="020B0503020204020204" pitchFamily="34" charset="-122"/>
              <a:ea typeface="微软雅黑" panose="020B0503020204020204" pitchFamily="34" charset="-122"/>
            </a:endParaRPr>
          </a:p>
          <a:p>
            <a:pPr algn="ctr">
              <a:lnSpc>
                <a:spcPct val="130000"/>
              </a:lnSpc>
            </a:pPr>
            <a:r>
              <a:rPr lang="zh-CN" altLang="en-US" sz="2200" spc="300" dirty="0">
                <a:latin typeface="微软雅黑" panose="020B0503020204020204" pitchFamily="34" charset="-122"/>
                <a:ea typeface="微软雅黑" panose="020B0503020204020204" pitchFamily="34" charset="-122"/>
              </a:rPr>
              <a:t>性质和前途等基本问题</a:t>
            </a:r>
            <a:endParaRPr lang="zh-CN" altLang="en-US" sz="2200" spc="3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315979" y="2764333"/>
            <a:ext cx="970751" cy="0"/>
          </a:xfrm>
          <a:prstGeom prst="line">
            <a:avLst/>
          </a:prstGeom>
          <a:ln w="38100">
            <a:solidFill>
              <a:srgbClr val="AF1E2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906078" y="2734217"/>
            <a:ext cx="86810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lum bright="70000" contrast="-70000"/>
            <a:extLst>
              <a:ext uri="{28A0092B-C50C-407E-A947-70E740481C1C}">
                <a14:useLocalDpi xmlns:a14="http://schemas.microsoft.com/office/drawing/2010/main" val="0"/>
              </a:ext>
            </a:extLst>
          </a:blip>
          <a:srcRect b="18166"/>
          <a:stretch>
            <a:fillRect/>
          </a:stretch>
        </p:blipFill>
        <p:spPr>
          <a:xfrm>
            <a:off x="0" y="-91439"/>
            <a:ext cx="12225020" cy="7014753"/>
          </a:xfrm>
          <a:prstGeom prst="rect">
            <a:avLst/>
          </a:prstGeom>
          <a:noFill/>
          <a:ln>
            <a:noFill/>
          </a:ln>
        </p:spPr>
      </p:pic>
      <p:sp>
        <p:nvSpPr>
          <p:cNvPr id="21" name="矩形 20"/>
          <p:cNvSpPr/>
          <p:nvPr/>
        </p:nvSpPr>
        <p:spPr>
          <a:xfrm>
            <a:off x="1686052" y="1975258"/>
            <a:ext cx="8885935" cy="1048172"/>
          </a:xfrm>
          <a:prstGeom prst="rect">
            <a:avLst/>
          </a:prstGeom>
        </p:spPr>
        <p:txBody>
          <a:bodyPr wrap="square">
            <a:spAutoFit/>
          </a:bodyPr>
          <a:lstStyle/>
          <a:p>
            <a:pPr algn="ctr">
              <a:lnSpc>
                <a:spcPct val="150000"/>
              </a:lnSpc>
            </a:pPr>
            <a:r>
              <a:rPr lang="zh-CN" altLang="en-US" sz="2200" dirty="0">
                <a:latin typeface="微软雅黑" panose="020B0503020204020204" pitchFamily="34" charset="-122"/>
                <a:ea typeface="微软雅黑" panose="020B0503020204020204" pitchFamily="34" charset="-122"/>
              </a:rPr>
              <a:t>近代中国社会的性质和主要矛盾，决定了</a:t>
            </a:r>
            <a:endParaRPr lang="en-US" altLang="zh-CN" sz="2200" dirty="0">
              <a:latin typeface="微软雅黑" panose="020B0503020204020204" pitchFamily="34" charset="-122"/>
              <a:ea typeface="微软雅黑" panose="020B0503020204020204" pitchFamily="34" charset="-122"/>
            </a:endParaRPr>
          </a:p>
          <a:p>
            <a:pPr algn="ctr">
              <a:lnSpc>
                <a:spcPct val="150000"/>
              </a:lnSpc>
            </a:pPr>
            <a:r>
              <a:rPr lang="zh-CN" altLang="en-US" sz="2200" b="1" dirty="0">
                <a:latin typeface="微软雅黑" panose="020B0503020204020204" pitchFamily="34" charset="-122"/>
                <a:ea typeface="微软雅黑" panose="020B0503020204020204" pitchFamily="34" charset="-122"/>
              </a:rPr>
              <a:t>中国革命的主要敌人就是</a:t>
            </a:r>
            <a:endParaRPr lang="en-US" altLang="zh-CN" sz="2200" b="1" dirty="0">
              <a:latin typeface="微软雅黑" panose="020B0503020204020204" pitchFamily="34" charset="-122"/>
              <a:ea typeface="微软雅黑" panose="020B0503020204020204" pitchFamily="34" charset="-122"/>
            </a:endParaRPr>
          </a:p>
        </p:txBody>
      </p:sp>
      <p:sp>
        <p:nvSpPr>
          <p:cNvPr id="30" name="矩形 29"/>
          <p:cNvSpPr/>
          <p:nvPr>
            <p:custDataLst>
              <p:tags r:id="rId2"/>
            </p:custDataLst>
          </p:nvPr>
        </p:nvSpPr>
        <p:spPr>
          <a:xfrm>
            <a:off x="9057983" y="5838649"/>
            <a:ext cx="2390819" cy="444814"/>
          </a:xfrm>
          <a:prstGeom prst="rect">
            <a:avLst/>
          </a:prstGeom>
        </p:spPr>
        <p:txBody>
          <a:bodyPr wrap="square">
            <a:noAutofit/>
          </a:bodyPr>
          <a:lstStyle/>
          <a:p>
            <a:pPr algn="ctr">
              <a:lnSpc>
                <a:spcPct val="120000"/>
              </a:lnSpc>
            </a:pP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矩形 27"/>
          <p:cNvSpPr/>
          <p:nvPr>
            <p:custDataLst>
              <p:tags r:id="rId3"/>
            </p:custDataLst>
          </p:nvPr>
        </p:nvSpPr>
        <p:spPr>
          <a:xfrm>
            <a:off x="4962964" y="5838649"/>
            <a:ext cx="1709297" cy="444814"/>
          </a:xfrm>
          <a:prstGeom prst="rect">
            <a:avLst/>
          </a:prstGeom>
        </p:spPr>
        <p:txBody>
          <a:bodyPr wrap="square">
            <a:noAutofit/>
          </a:bodyPr>
          <a:lstStyle/>
          <a:p>
            <a:pPr algn="ctr">
              <a:lnSpc>
                <a:spcPct val="120000"/>
              </a:lnSpc>
            </a:pP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文本框 25"/>
          <p:cNvSpPr txBox="1"/>
          <p:nvPr/>
        </p:nvSpPr>
        <p:spPr>
          <a:xfrm>
            <a:off x="8382738" y="6440536"/>
            <a:ext cx="3743923" cy="295978"/>
          </a:xfrm>
          <a:prstGeom prst="rect">
            <a:avLst/>
          </a:prstGeom>
          <a:noFill/>
        </p:spPr>
        <p:txBody>
          <a:bodyPr wrap="square" rtlCol="0">
            <a:spAutoFit/>
          </a:bodyPr>
          <a:lstStyle/>
          <a:p>
            <a:pPr algn="r">
              <a:lnSpc>
                <a:spcPct val="150000"/>
              </a:lnSpc>
            </a:pPr>
            <a:r>
              <a:rPr lang="en-US" altLang="zh-CN" sz="1000" b="1" spc="120" dirty="0">
                <a:solidFill>
                  <a:schemeClr val="bg1"/>
                </a:solidFill>
                <a:latin typeface="微软雅黑" panose="020B0503020204020204" pitchFamily="34" charset="-122"/>
                <a:ea typeface="微软雅黑" panose="020B0503020204020204" pitchFamily="34" charset="-122"/>
              </a:rPr>
              <a:t>《</a:t>
            </a: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r>
              <a:rPr lang="en-US" altLang="zh-CN" sz="1000" b="1" spc="120" dirty="0">
                <a:solidFill>
                  <a:schemeClr val="bg1"/>
                </a:solidFill>
                <a:latin typeface="微软雅黑" panose="020B0503020204020204" pitchFamily="34" charset="-122"/>
                <a:ea typeface="微软雅黑" panose="020B0503020204020204" pitchFamily="34" charset="-122"/>
              </a:rPr>
              <a:t>》</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168140" y="627380"/>
            <a:ext cx="3979545" cy="650240"/>
            <a:chOff x="9003189" y="760370"/>
            <a:chExt cx="3322177" cy="650509"/>
          </a:xfrm>
        </p:grpSpPr>
        <p:sp>
          <p:nvSpPr>
            <p:cNvPr id="31" name="对角圆角矩形 30"/>
            <p:cNvSpPr/>
            <p:nvPr/>
          </p:nvSpPr>
          <p:spPr>
            <a:xfrm>
              <a:off x="9003189" y="760370"/>
              <a:ext cx="3322177" cy="650509"/>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056200" y="868365"/>
              <a:ext cx="3167916" cy="398945"/>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新民主主义革命的任务和对象</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2" name="矩形 11"/>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62991" y="3634739"/>
            <a:ext cx="3168650" cy="1692681"/>
            <a:chOff x="1762321" y="3061614"/>
            <a:chExt cx="1620477" cy="1128262"/>
          </a:xfrm>
        </p:grpSpPr>
        <p:sp>
          <p:nvSpPr>
            <p:cNvPr id="17" name="矩形: 对角圆角 25"/>
            <p:cNvSpPr/>
            <p:nvPr/>
          </p:nvSpPr>
          <p:spPr>
            <a:xfrm>
              <a:off x="1762321" y="3061614"/>
              <a:ext cx="1620477" cy="1128262"/>
            </a:xfrm>
            <a:prstGeom prst="round2DiagRect">
              <a:avLst>
                <a:gd name="adj1" fmla="val 30772"/>
                <a:gd name="adj2" fmla="val 0"/>
              </a:avLst>
            </a:prstGeom>
            <a:gradFill>
              <a:gsLst>
                <a:gs pos="32000">
                  <a:schemeClr val="tx1">
                    <a:lumMod val="75000"/>
                    <a:lumOff val="25000"/>
                  </a:schemeClr>
                </a:gs>
                <a:gs pos="100000">
                  <a:schemeClr val="tx1">
                    <a:lumMod val="50000"/>
                    <a:lumOff val="50000"/>
                  </a:schemeClr>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762321" y="3061614"/>
              <a:ext cx="1620477" cy="1128262"/>
              <a:chOff x="1789921" y="5081260"/>
              <a:chExt cx="1620477" cy="1128262"/>
            </a:xfrm>
            <a:noFill/>
          </p:grpSpPr>
          <p:sp>
            <p:nvSpPr>
              <p:cNvPr id="19" name="Rectangle 87"/>
              <p:cNvSpPr/>
              <p:nvPr/>
            </p:nvSpPr>
            <p:spPr>
              <a:xfrm>
                <a:off x="1789921"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20" name="矩形 19"/>
              <p:cNvSpPr/>
              <p:nvPr/>
            </p:nvSpPr>
            <p:spPr>
              <a:xfrm>
                <a:off x="2133208" y="5460725"/>
                <a:ext cx="933906" cy="389784"/>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帝国主义</a:t>
                </a:r>
                <a:endParaRPr lang="zh-CN" altLang="en-US"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grpSp>
      <p:grpSp>
        <p:nvGrpSpPr>
          <p:cNvPr id="22" name="组合 21"/>
          <p:cNvGrpSpPr/>
          <p:nvPr/>
        </p:nvGrpSpPr>
        <p:grpSpPr>
          <a:xfrm>
            <a:off x="4476329" y="3635292"/>
            <a:ext cx="3168650" cy="1692681"/>
            <a:chOff x="1762321" y="3061614"/>
            <a:chExt cx="1620477" cy="1128262"/>
          </a:xfrm>
        </p:grpSpPr>
        <p:sp>
          <p:nvSpPr>
            <p:cNvPr id="25" name="矩形: 对角圆角 25"/>
            <p:cNvSpPr/>
            <p:nvPr/>
          </p:nvSpPr>
          <p:spPr>
            <a:xfrm>
              <a:off x="1762321" y="3061614"/>
              <a:ext cx="1620477" cy="1128262"/>
            </a:xfrm>
            <a:prstGeom prst="round2DiagRect">
              <a:avLst>
                <a:gd name="adj1" fmla="val 30772"/>
                <a:gd name="adj2" fmla="val 0"/>
              </a:avLst>
            </a:prstGeom>
            <a:gradFill>
              <a:gsLst>
                <a:gs pos="32000">
                  <a:schemeClr val="tx1">
                    <a:lumMod val="75000"/>
                    <a:lumOff val="25000"/>
                  </a:schemeClr>
                </a:gs>
                <a:gs pos="100000">
                  <a:schemeClr val="tx1">
                    <a:lumMod val="50000"/>
                    <a:lumOff val="50000"/>
                  </a:schemeClr>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762321" y="3061614"/>
              <a:ext cx="1620477" cy="1128262"/>
              <a:chOff x="1789921" y="5081260"/>
              <a:chExt cx="1620477" cy="1128262"/>
            </a:xfrm>
            <a:noFill/>
          </p:grpSpPr>
          <p:sp>
            <p:nvSpPr>
              <p:cNvPr id="33" name="Rectangle 87"/>
              <p:cNvSpPr/>
              <p:nvPr/>
            </p:nvSpPr>
            <p:spPr>
              <a:xfrm>
                <a:off x="1789921"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34" name="矩形 33"/>
              <p:cNvSpPr/>
              <p:nvPr/>
            </p:nvSpPr>
            <p:spPr>
              <a:xfrm>
                <a:off x="2133208" y="5460725"/>
                <a:ext cx="933906" cy="389784"/>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封建主义</a:t>
                </a:r>
                <a:endParaRPr lang="zh-CN" altLang="en-US"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grpSp>
      <p:grpSp>
        <p:nvGrpSpPr>
          <p:cNvPr id="35" name="组合 34"/>
          <p:cNvGrpSpPr/>
          <p:nvPr/>
        </p:nvGrpSpPr>
        <p:grpSpPr>
          <a:xfrm>
            <a:off x="7889667" y="3634738"/>
            <a:ext cx="3168650" cy="1692681"/>
            <a:chOff x="1762321" y="3061614"/>
            <a:chExt cx="1620477" cy="1128262"/>
          </a:xfrm>
        </p:grpSpPr>
        <p:sp>
          <p:nvSpPr>
            <p:cNvPr id="36" name="矩形: 对角圆角 25"/>
            <p:cNvSpPr/>
            <p:nvPr/>
          </p:nvSpPr>
          <p:spPr>
            <a:xfrm>
              <a:off x="1762321" y="3061614"/>
              <a:ext cx="1620477" cy="1128262"/>
            </a:xfrm>
            <a:prstGeom prst="round2DiagRect">
              <a:avLst>
                <a:gd name="adj1" fmla="val 30772"/>
                <a:gd name="adj2" fmla="val 0"/>
              </a:avLst>
            </a:prstGeom>
            <a:gradFill>
              <a:gsLst>
                <a:gs pos="32000">
                  <a:schemeClr val="tx1">
                    <a:lumMod val="75000"/>
                    <a:lumOff val="25000"/>
                  </a:schemeClr>
                </a:gs>
                <a:gs pos="100000">
                  <a:schemeClr val="tx1">
                    <a:lumMod val="50000"/>
                    <a:lumOff val="50000"/>
                  </a:schemeClr>
                </a:gs>
              </a:gsLst>
              <a:lin ang="5400000" scaled="0"/>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762321" y="3061614"/>
              <a:ext cx="1620477" cy="1128262"/>
              <a:chOff x="1789921" y="5081260"/>
              <a:chExt cx="1620477" cy="1128262"/>
            </a:xfrm>
            <a:noFill/>
          </p:grpSpPr>
          <p:sp>
            <p:nvSpPr>
              <p:cNvPr id="38" name="Rectangle 87"/>
              <p:cNvSpPr/>
              <p:nvPr/>
            </p:nvSpPr>
            <p:spPr>
              <a:xfrm>
                <a:off x="1789921"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微软雅黑" panose="020B0503020204020204" pitchFamily="34" charset="-122"/>
                  <a:ea typeface="微软雅黑" panose="020B0503020204020204" pitchFamily="34" charset="-122"/>
                </a:endParaRPr>
              </a:p>
            </p:txBody>
          </p:sp>
          <p:sp>
            <p:nvSpPr>
              <p:cNvPr id="39" name="矩形 38"/>
              <p:cNvSpPr/>
              <p:nvPr/>
            </p:nvSpPr>
            <p:spPr>
              <a:xfrm>
                <a:off x="1923342" y="5460725"/>
                <a:ext cx="1353638" cy="389784"/>
              </a:xfrm>
              <a:prstGeom prst="rect">
                <a:avLst/>
              </a:prstGeom>
              <a:grpFill/>
              <a:ln>
                <a:noFill/>
              </a:ln>
              <a:effectLst>
                <a:outerShdw blurRad="50800" dist="38100" dir="2700000" algn="tl" rotWithShape="0">
                  <a:prstClr val="black">
                    <a:alpha val="40000"/>
                  </a:prstClr>
                </a:outerShdw>
              </a:effectLst>
            </p:spPr>
            <p:txBody>
              <a:bodyPr wrap="none">
                <a:spAutoFit/>
              </a:bodyPr>
              <a:lstStyle/>
              <a:p>
                <a:pPr algn="ctr"/>
                <a:r>
                  <a:rPr lang="zh-CN" altLang="en-US"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官僚资本主义</a:t>
                </a:r>
                <a:endParaRPr lang="zh-CN" altLang="en-US"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r="25337"/>
          <a:stretch>
            <a:fillRect/>
          </a:stretch>
        </p:blipFill>
        <p:spPr>
          <a:xfrm>
            <a:off x="6096317" y="2794952"/>
            <a:ext cx="6171883" cy="4063365"/>
          </a:xfrm>
          <a:prstGeom prst="rect">
            <a:avLst/>
          </a:prstGeom>
        </p:spPr>
      </p:pic>
      <p:pic>
        <p:nvPicPr>
          <p:cNvPr id="4" name="图片 3"/>
          <p:cNvPicPr>
            <a:picLocks noChangeAspect="1"/>
          </p:cNvPicPr>
          <p:nvPr/>
        </p:nvPicPr>
        <p:blipFill rotWithShape="1">
          <a:blip r:embed="rId2"/>
          <a:srcRect l="20344"/>
          <a:stretch>
            <a:fillRect/>
          </a:stretch>
        </p:blipFill>
        <p:spPr>
          <a:xfrm>
            <a:off x="-152401" y="2794635"/>
            <a:ext cx="6248717" cy="4063365"/>
          </a:xfrm>
          <a:prstGeom prst="rect">
            <a:avLst/>
          </a:prstGeom>
          <a:effectLst>
            <a:outerShdw blurRad="355600" dist="152400" dir="2700000" algn="tl" rotWithShape="0">
              <a:prstClr val="black">
                <a:alpha val="40000"/>
              </a:prstClr>
            </a:outerShdw>
          </a:effectLst>
        </p:spPr>
      </p:pic>
      <p:sp>
        <p:nvSpPr>
          <p:cNvPr id="6" name="矩形 5"/>
          <p:cNvSpPr/>
          <p:nvPr/>
        </p:nvSpPr>
        <p:spPr>
          <a:xfrm>
            <a:off x="-38101" y="0"/>
            <a:ext cx="12268201" cy="5080000"/>
          </a:xfrm>
          <a:prstGeom prst="rect">
            <a:avLst/>
          </a:prstGeom>
          <a:gradFill flip="none" rotWithShape="1">
            <a:gsLst>
              <a:gs pos="100000">
                <a:srgbClr val="801B16"/>
              </a:gs>
              <a:gs pos="20000">
                <a:schemeClr val="tx1">
                  <a:lumMod val="50000"/>
                  <a:lumOff val="50000"/>
                  <a:alpha val="0"/>
                </a:schemeClr>
              </a:gs>
              <a:gs pos="44000">
                <a:schemeClr val="tx1">
                  <a:lumMod val="75000"/>
                  <a:lumOff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585607" y="844826"/>
            <a:ext cx="9020787" cy="1858866"/>
            <a:chOff x="1149942" y="844826"/>
            <a:chExt cx="9020787" cy="1858866"/>
          </a:xfrm>
        </p:grpSpPr>
        <p:sp>
          <p:nvSpPr>
            <p:cNvPr id="7" name="圆角矩形 6"/>
            <p:cNvSpPr/>
            <p:nvPr/>
          </p:nvSpPr>
          <p:spPr>
            <a:xfrm>
              <a:off x="1149942" y="844826"/>
              <a:ext cx="9020787" cy="1858866"/>
            </a:xfrm>
            <a:prstGeom prst="roundRect">
              <a:avLst>
                <a:gd name="adj" fmla="val 0"/>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72208" y="1016318"/>
              <a:ext cx="8776252" cy="1422954"/>
            </a:xfrm>
            <a:prstGeom prst="rect">
              <a:avLst/>
            </a:prstGeom>
            <a:noFill/>
          </p:spPr>
          <p:txBody>
            <a:bodyPr wrap="square" rtlCol="0">
              <a:spAutoFit/>
            </a:bodyPr>
            <a:lstStyle/>
            <a:p>
              <a:pPr fontAlgn="auto">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帝国主义</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是中国革命的首要对象。</a:t>
              </a:r>
              <a:endPar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帝国主义</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是近代中国贫困落后和一切灾难祸害的总根源。</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推翻帝国主义的压迫</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是中国走向独立和富强的前提。</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8" name="矩形 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32"/>
          <p:cNvSpPr/>
          <p:nvPr/>
        </p:nvSpPr>
        <p:spPr>
          <a:xfrm>
            <a:off x="-365" y="0"/>
            <a:ext cx="4111931" cy="6858000"/>
          </a:xfrm>
          <a:prstGeom prst="roundRect">
            <a:avLst>
              <a:gd name="adj" fmla="val 0"/>
            </a:avLst>
          </a:prstGeom>
          <a:solidFill>
            <a:srgbClr val="9D211B"/>
          </a:solidFill>
          <a:ln w="12700" cap="flat" cmpd="sng" algn="ctr">
            <a:noFill/>
            <a:prstDash val="solid"/>
            <a:miter lim="800000"/>
          </a:ln>
          <a:effectLst>
            <a:outerShdw blurRad="4826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468" y="2543261"/>
            <a:ext cx="4311033" cy="4304678"/>
          </a:xfrm>
          <a:prstGeom prst="rect">
            <a:avLst/>
          </a:prstGeom>
        </p:spPr>
      </p:pic>
      <p:sp>
        <p:nvSpPr>
          <p:cNvPr id="87" name="矩形: 圆角 32"/>
          <p:cNvSpPr/>
          <p:nvPr/>
        </p:nvSpPr>
        <p:spPr>
          <a:xfrm>
            <a:off x="212" y="10061"/>
            <a:ext cx="4127646" cy="6847939"/>
          </a:xfrm>
          <a:prstGeom prst="roundRect">
            <a:avLst>
              <a:gd name="adj" fmla="val 0"/>
            </a:avLst>
          </a:prstGeom>
          <a:gradFill flip="none" rotWithShape="1">
            <a:gsLst>
              <a:gs pos="77000">
                <a:srgbClr val="C93A3C">
                  <a:alpha val="68000"/>
                </a:srgbClr>
              </a:gs>
              <a:gs pos="43000">
                <a:srgbClr val="9D211B"/>
              </a:gs>
              <a:gs pos="89000">
                <a:srgbClr val="E97C30">
                  <a:alpha val="63000"/>
                </a:srgb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07" name="Freeform: Shape 9"/>
          <p:cNvSpPr/>
          <p:nvPr/>
        </p:nvSpPr>
        <p:spPr>
          <a:xfrm rot="16200000" flipH="1">
            <a:off x="-269365" y="-1122430"/>
            <a:ext cx="1119032" cy="3112840"/>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矩形 11"/>
          <p:cNvSpPr/>
          <p:nvPr/>
        </p:nvSpPr>
        <p:spPr>
          <a:xfrm>
            <a:off x="4111748" y="0"/>
            <a:ext cx="8080251" cy="6858000"/>
          </a:xfrm>
          <a:prstGeom prst="rect">
            <a:avLst/>
          </a:prstGeom>
          <a:gradFill flip="none" rotWithShape="1">
            <a:gsLst>
              <a:gs pos="0">
                <a:srgbClr val="FBECC4">
                  <a:alpha val="0"/>
                </a:srgbClr>
              </a:gs>
              <a:gs pos="100000">
                <a:srgbClr val="F2C1B1">
                  <a:alpha val="16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20" name="文本框 19"/>
          <p:cNvSpPr txBox="1"/>
          <p:nvPr/>
        </p:nvSpPr>
        <p:spPr>
          <a:xfrm>
            <a:off x="3013212" y="1087171"/>
            <a:ext cx="438001" cy="1018103"/>
          </a:xfrm>
          <a:custGeom>
            <a:avLst/>
            <a:gdLst/>
            <a:ahLst/>
            <a:cxnLst/>
            <a:rect l="l" t="t" r="r" b="b"/>
            <a:pathLst>
              <a:path w="438001" h="1018103">
                <a:moveTo>
                  <a:pt x="55811" y="781645"/>
                </a:moveTo>
                <a:cubicBezTo>
                  <a:pt x="104626" y="781645"/>
                  <a:pt x="134987" y="792361"/>
                  <a:pt x="146894" y="813792"/>
                </a:cubicBezTo>
                <a:cubicBezTo>
                  <a:pt x="149275" y="820340"/>
                  <a:pt x="150503" y="826442"/>
                  <a:pt x="150577" y="832098"/>
                </a:cubicBezTo>
                <a:cubicBezTo>
                  <a:pt x="150800" y="849064"/>
                  <a:pt x="140643" y="862012"/>
                  <a:pt x="120104" y="870942"/>
                </a:cubicBezTo>
                <a:cubicBezTo>
                  <a:pt x="99864" y="874514"/>
                  <a:pt x="86767" y="867965"/>
                  <a:pt x="80814" y="851297"/>
                </a:cubicBezTo>
                <a:cubicBezTo>
                  <a:pt x="74861" y="828675"/>
                  <a:pt x="64740" y="809029"/>
                  <a:pt x="50453" y="792361"/>
                </a:cubicBezTo>
                <a:cubicBezTo>
                  <a:pt x="46881" y="788789"/>
                  <a:pt x="45690" y="786408"/>
                  <a:pt x="46881" y="785217"/>
                </a:cubicBezTo>
                <a:cubicBezTo>
                  <a:pt x="48072" y="782836"/>
                  <a:pt x="51048" y="781645"/>
                  <a:pt x="55811" y="781645"/>
                </a:cubicBezTo>
                <a:close/>
                <a:moveTo>
                  <a:pt x="289769" y="590550"/>
                </a:moveTo>
                <a:cubicBezTo>
                  <a:pt x="315962" y="596503"/>
                  <a:pt x="337989" y="609004"/>
                  <a:pt x="355848" y="628054"/>
                </a:cubicBezTo>
                <a:cubicBezTo>
                  <a:pt x="357039" y="631626"/>
                  <a:pt x="354062" y="635793"/>
                  <a:pt x="346918" y="640556"/>
                </a:cubicBezTo>
                <a:cubicBezTo>
                  <a:pt x="343347" y="642937"/>
                  <a:pt x="340965" y="647104"/>
                  <a:pt x="339775" y="653058"/>
                </a:cubicBezTo>
                <a:lnTo>
                  <a:pt x="339775" y="747712"/>
                </a:lnTo>
                <a:lnTo>
                  <a:pt x="348704" y="747712"/>
                </a:lnTo>
                <a:cubicBezTo>
                  <a:pt x="362992" y="721518"/>
                  <a:pt x="373112" y="708422"/>
                  <a:pt x="379065" y="708422"/>
                </a:cubicBezTo>
                <a:cubicBezTo>
                  <a:pt x="393353" y="710803"/>
                  <a:pt x="412403" y="725090"/>
                  <a:pt x="436215" y="751284"/>
                </a:cubicBezTo>
                <a:cubicBezTo>
                  <a:pt x="437108" y="752772"/>
                  <a:pt x="437666" y="754149"/>
                  <a:pt x="437890" y="755414"/>
                </a:cubicBezTo>
                <a:cubicBezTo>
                  <a:pt x="438559" y="759209"/>
                  <a:pt x="436215" y="762000"/>
                  <a:pt x="430858" y="763786"/>
                </a:cubicBezTo>
                <a:cubicBezTo>
                  <a:pt x="416570" y="762595"/>
                  <a:pt x="383828" y="762000"/>
                  <a:pt x="332631" y="762000"/>
                </a:cubicBezTo>
                <a:lnTo>
                  <a:pt x="248692" y="762000"/>
                </a:lnTo>
                <a:lnTo>
                  <a:pt x="248692" y="785217"/>
                </a:lnTo>
                <a:cubicBezTo>
                  <a:pt x="249883" y="786408"/>
                  <a:pt x="251073" y="788789"/>
                  <a:pt x="252264" y="792361"/>
                </a:cubicBezTo>
                <a:cubicBezTo>
                  <a:pt x="264170" y="809029"/>
                  <a:pt x="276672" y="825103"/>
                  <a:pt x="289769" y="840581"/>
                </a:cubicBezTo>
                <a:cubicBezTo>
                  <a:pt x="301675" y="815578"/>
                  <a:pt x="308223" y="794742"/>
                  <a:pt x="309414" y="778073"/>
                </a:cubicBezTo>
                <a:cubicBezTo>
                  <a:pt x="311795" y="773311"/>
                  <a:pt x="316558" y="771525"/>
                  <a:pt x="323701" y="772715"/>
                </a:cubicBezTo>
                <a:cubicBezTo>
                  <a:pt x="329654" y="775097"/>
                  <a:pt x="340965" y="779859"/>
                  <a:pt x="357634" y="787003"/>
                </a:cubicBezTo>
                <a:cubicBezTo>
                  <a:pt x="375494" y="794147"/>
                  <a:pt x="386804" y="798909"/>
                  <a:pt x="391567" y="801290"/>
                </a:cubicBezTo>
                <a:cubicBezTo>
                  <a:pt x="398711" y="810815"/>
                  <a:pt x="396925" y="817364"/>
                  <a:pt x="386209" y="820936"/>
                </a:cubicBezTo>
                <a:cubicBezTo>
                  <a:pt x="377875" y="819745"/>
                  <a:pt x="370731" y="821531"/>
                  <a:pt x="364778" y="826293"/>
                </a:cubicBezTo>
                <a:cubicBezTo>
                  <a:pt x="345728" y="839390"/>
                  <a:pt x="326678" y="850106"/>
                  <a:pt x="307628" y="858440"/>
                </a:cubicBezTo>
                <a:cubicBezTo>
                  <a:pt x="335012" y="885825"/>
                  <a:pt x="373708" y="907256"/>
                  <a:pt x="423714" y="922734"/>
                </a:cubicBezTo>
                <a:cubicBezTo>
                  <a:pt x="432048" y="925115"/>
                  <a:pt x="436215" y="928092"/>
                  <a:pt x="436215" y="931664"/>
                </a:cubicBezTo>
                <a:cubicBezTo>
                  <a:pt x="436215" y="935236"/>
                  <a:pt x="432644" y="938808"/>
                  <a:pt x="425500" y="942379"/>
                </a:cubicBezTo>
                <a:cubicBezTo>
                  <a:pt x="405259" y="953095"/>
                  <a:pt x="389781" y="965001"/>
                  <a:pt x="379065" y="978098"/>
                </a:cubicBezTo>
                <a:cubicBezTo>
                  <a:pt x="374303" y="985242"/>
                  <a:pt x="369540" y="988814"/>
                  <a:pt x="364778" y="988814"/>
                </a:cubicBezTo>
                <a:cubicBezTo>
                  <a:pt x="361206" y="988814"/>
                  <a:pt x="355848" y="986433"/>
                  <a:pt x="348704" y="981670"/>
                </a:cubicBezTo>
                <a:cubicBezTo>
                  <a:pt x="303461" y="955476"/>
                  <a:pt x="270123" y="906065"/>
                  <a:pt x="248692" y="833437"/>
                </a:cubicBezTo>
                <a:cubicBezTo>
                  <a:pt x="248692" y="895350"/>
                  <a:pt x="249287" y="937617"/>
                  <a:pt x="250478" y="960239"/>
                </a:cubicBezTo>
                <a:cubicBezTo>
                  <a:pt x="252859" y="984051"/>
                  <a:pt x="246311" y="998934"/>
                  <a:pt x="230833" y="1004887"/>
                </a:cubicBezTo>
                <a:cubicBezTo>
                  <a:pt x="212973" y="1012031"/>
                  <a:pt x="198686" y="1016198"/>
                  <a:pt x="187970" y="1017389"/>
                </a:cubicBezTo>
                <a:cubicBezTo>
                  <a:pt x="173683" y="1019770"/>
                  <a:pt x="165348" y="1016198"/>
                  <a:pt x="162967" y="1006673"/>
                </a:cubicBezTo>
                <a:cubicBezTo>
                  <a:pt x="158204" y="990004"/>
                  <a:pt x="142726" y="978098"/>
                  <a:pt x="116533" y="970954"/>
                </a:cubicBezTo>
                <a:cubicBezTo>
                  <a:pt x="107008" y="968573"/>
                  <a:pt x="102840" y="965597"/>
                  <a:pt x="104031" y="962025"/>
                </a:cubicBezTo>
                <a:cubicBezTo>
                  <a:pt x="104031" y="958453"/>
                  <a:pt x="109389" y="957262"/>
                  <a:pt x="120104" y="958453"/>
                </a:cubicBezTo>
                <a:cubicBezTo>
                  <a:pt x="129629" y="958453"/>
                  <a:pt x="139750" y="958453"/>
                  <a:pt x="150465" y="958453"/>
                </a:cubicBezTo>
                <a:cubicBezTo>
                  <a:pt x="170706" y="960834"/>
                  <a:pt x="179636" y="949523"/>
                  <a:pt x="177254" y="924520"/>
                </a:cubicBezTo>
                <a:lnTo>
                  <a:pt x="177254" y="879872"/>
                </a:lnTo>
                <a:cubicBezTo>
                  <a:pt x="176064" y="881062"/>
                  <a:pt x="173683" y="882848"/>
                  <a:pt x="170111" y="885229"/>
                </a:cubicBezTo>
                <a:cubicBezTo>
                  <a:pt x="117723" y="925711"/>
                  <a:pt x="83790" y="951309"/>
                  <a:pt x="68312" y="962025"/>
                </a:cubicBezTo>
                <a:cubicBezTo>
                  <a:pt x="62359" y="964406"/>
                  <a:pt x="58787" y="967383"/>
                  <a:pt x="57597" y="970954"/>
                </a:cubicBezTo>
                <a:cubicBezTo>
                  <a:pt x="54025" y="981670"/>
                  <a:pt x="48072" y="983456"/>
                  <a:pt x="39737" y="976312"/>
                </a:cubicBezTo>
                <a:cubicBezTo>
                  <a:pt x="37356" y="971550"/>
                  <a:pt x="30212" y="960239"/>
                  <a:pt x="18306" y="942379"/>
                </a:cubicBezTo>
                <a:cubicBezTo>
                  <a:pt x="11162" y="930473"/>
                  <a:pt x="6400" y="922734"/>
                  <a:pt x="4019" y="919162"/>
                </a:cubicBezTo>
                <a:cubicBezTo>
                  <a:pt x="447" y="912018"/>
                  <a:pt x="3423" y="907256"/>
                  <a:pt x="12948" y="904875"/>
                </a:cubicBezTo>
                <a:cubicBezTo>
                  <a:pt x="67717" y="890587"/>
                  <a:pt x="122486" y="873918"/>
                  <a:pt x="177254" y="854868"/>
                </a:cubicBezTo>
                <a:lnTo>
                  <a:pt x="177254" y="762000"/>
                </a:lnTo>
                <a:lnTo>
                  <a:pt x="70098" y="762000"/>
                </a:lnTo>
                <a:cubicBezTo>
                  <a:pt x="49858" y="762000"/>
                  <a:pt x="33189" y="763190"/>
                  <a:pt x="20092" y="765572"/>
                </a:cubicBezTo>
                <a:cubicBezTo>
                  <a:pt x="16520" y="765572"/>
                  <a:pt x="13544" y="764381"/>
                  <a:pt x="11162" y="762000"/>
                </a:cubicBezTo>
                <a:cubicBezTo>
                  <a:pt x="11162" y="762000"/>
                  <a:pt x="9972" y="760809"/>
                  <a:pt x="7590" y="758428"/>
                </a:cubicBezTo>
                <a:cubicBezTo>
                  <a:pt x="4019" y="753665"/>
                  <a:pt x="1637" y="750689"/>
                  <a:pt x="447" y="749498"/>
                </a:cubicBezTo>
                <a:cubicBezTo>
                  <a:pt x="-744" y="745926"/>
                  <a:pt x="447" y="744140"/>
                  <a:pt x="4019" y="744140"/>
                </a:cubicBezTo>
                <a:cubicBezTo>
                  <a:pt x="17115" y="746522"/>
                  <a:pt x="41523" y="747712"/>
                  <a:pt x="77242" y="747712"/>
                </a:cubicBezTo>
                <a:lnTo>
                  <a:pt x="271909" y="747712"/>
                </a:lnTo>
                <a:lnTo>
                  <a:pt x="271909" y="697706"/>
                </a:lnTo>
                <a:lnTo>
                  <a:pt x="127248" y="697706"/>
                </a:lnTo>
                <a:cubicBezTo>
                  <a:pt x="109389" y="698897"/>
                  <a:pt x="97483" y="700087"/>
                  <a:pt x="91529" y="701278"/>
                </a:cubicBezTo>
                <a:cubicBezTo>
                  <a:pt x="86767" y="703659"/>
                  <a:pt x="83790" y="702468"/>
                  <a:pt x="82600" y="697706"/>
                </a:cubicBezTo>
                <a:cubicBezTo>
                  <a:pt x="82600" y="696515"/>
                  <a:pt x="81409" y="694134"/>
                  <a:pt x="79028" y="690562"/>
                </a:cubicBezTo>
                <a:cubicBezTo>
                  <a:pt x="77837" y="688181"/>
                  <a:pt x="76647" y="686395"/>
                  <a:pt x="75456" y="685204"/>
                </a:cubicBezTo>
                <a:cubicBezTo>
                  <a:pt x="74265" y="681633"/>
                  <a:pt x="75456" y="680442"/>
                  <a:pt x="79028" y="681633"/>
                </a:cubicBezTo>
                <a:cubicBezTo>
                  <a:pt x="88553" y="684014"/>
                  <a:pt x="107603" y="685204"/>
                  <a:pt x="136178" y="685204"/>
                </a:cubicBezTo>
                <a:lnTo>
                  <a:pt x="271909" y="685204"/>
                </a:lnTo>
                <a:lnTo>
                  <a:pt x="271909" y="635198"/>
                </a:lnTo>
                <a:lnTo>
                  <a:pt x="109389" y="635198"/>
                </a:lnTo>
                <a:cubicBezTo>
                  <a:pt x="104626" y="635198"/>
                  <a:pt x="96887" y="635793"/>
                  <a:pt x="86172" y="636984"/>
                </a:cubicBezTo>
                <a:cubicBezTo>
                  <a:pt x="80219" y="636984"/>
                  <a:pt x="76647" y="636984"/>
                  <a:pt x="75456" y="636984"/>
                </a:cubicBezTo>
                <a:cubicBezTo>
                  <a:pt x="73075" y="639365"/>
                  <a:pt x="70098" y="638770"/>
                  <a:pt x="66526" y="635198"/>
                </a:cubicBezTo>
                <a:cubicBezTo>
                  <a:pt x="66526" y="634008"/>
                  <a:pt x="65336" y="631626"/>
                  <a:pt x="62954" y="628054"/>
                </a:cubicBezTo>
                <a:cubicBezTo>
                  <a:pt x="60573" y="625673"/>
                  <a:pt x="59383" y="623887"/>
                  <a:pt x="59383" y="622697"/>
                </a:cubicBezTo>
                <a:cubicBezTo>
                  <a:pt x="58192" y="619125"/>
                  <a:pt x="59383" y="617339"/>
                  <a:pt x="62954" y="617339"/>
                </a:cubicBezTo>
                <a:cubicBezTo>
                  <a:pt x="74861" y="619720"/>
                  <a:pt x="93315" y="620911"/>
                  <a:pt x="118319" y="620911"/>
                </a:cubicBezTo>
                <a:lnTo>
                  <a:pt x="264765" y="620911"/>
                </a:lnTo>
                <a:cubicBezTo>
                  <a:pt x="274290" y="601861"/>
                  <a:pt x="282625" y="591740"/>
                  <a:pt x="289769" y="590550"/>
                </a:cubicBezTo>
                <a:close/>
                <a:moveTo>
                  <a:pt x="139750" y="253603"/>
                </a:moveTo>
                <a:lnTo>
                  <a:pt x="139750" y="355401"/>
                </a:lnTo>
                <a:lnTo>
                  <a:pt x="289769" y="355401"/>
                </a:lnTo>
                <a:lnTo>
                  <a:pt x="289769" y="253603"/>
                </a:lnTo>
                <a:close/>
                <a:moveTo>
                  <a:pt x="139750" y="150018"/>
                </a:moveTo>
                <a:lnTo>
                  <a:pt x="139750" y="241101"/>
                </a:lnTo>
                <a:lnTo>
                  <a:pt x="289769" y="241101"/>
                </a:lnTo>
                <a:lnTo>
                  <a:pt x="289769" y="150018"/>
                </a:lnTo>
                <a:close/>
                <a:moveTo>
                  <a:pt x="150465" y="44648"/>
                </a:moveTo>
                <a:cubicBezTo>
                  <a:pt x="150465" y="44648"/>
                  <a:pt x="149870" y="45243"/>
                  <a:pt x="148679" y="46434"/>
                </a:cubicBezTo>
                <a:cubicBezTo>
                  <a:pt x="142726" y="51197"/>
                  <a:pt x="139750" y="55959"/>
                  <a:pt x="139750" y="60722"/>
                </a:cubicBezTo>
                <a:lnTo>
                  <a:pt x="139750" y="135731"/>
                </a:lnTo>
                <a:lnTo>
                  <a:pt x="289769" y="135731"/>
                </a:lnTo>
                <a:lnTo>
                  <a:pt x="289769" y="44648"/>
                </a:lnTo>
                <a:close/>
                <a:moveTo>
                  <a:pt x="305842" y="0"/>
                </a:moveTo>
                <a:cubicBezTo>
                  <a:pt x="323701" y="2381"/>
                  <a:pt x="345133" y="13692"/>
                  <a:pt x="370136" y="33933"/>
                </a:cubicBezTo>
                <a:cubicBezTo>
                  <a:pt x="376089" y="38695"/>
                  <a:pt x="379065" y="43309"/>
                  <a:pt x="379065" y="47774"/>
                </a:cubicBezTo>
                <a:cubicBezTo>
                  <a:pt x="379065" y="52238"/>
                  <a:pt x="376089" y="56554"/>
                  <a:pt x="370136" y="60722"/>
                </a:cubicBezTo>
                <a:cubicBezTo>
                  <a:pt x="364183" y="61912"/>
                  <a:pt x="361801" y="68461"/>
                  <a:pt x="362992" y="80367"/>
                </a:cubicBezTo>
                <a:lnTo>
                  <a:pt x="362992" y="173236"/>
                </a:lnTo>
                <a:cubicBezTo>
                  <a:pt x="362992" y="264914"/>
                  <a:pt x="364183" y="338733"/>
                  <a:pt x="366564" y="394692"/>
                </a:cubicBezTo>
                <a:cubicBezTo>
                  <a:pt x="367754" y="410170"/>
                  <a:pt x="361206" y="419100"/>
                  <a:pt x="346919" y="421481"/>
                </a:cubicBezTo>
                <a:cubicBezTo>
                  <a:pt x="335012" y="426243"/>
                  <a:pt x="321915" y="428625"/>
                  <a:pt x="307628" y="428625"/>
                </a:cubicBezTo>
                <a:cubicBezTo>
                  <a:pt x="294531" y="431006"/>
                  <a:pt x="288578" y="425648"/>
                  <a:pt x="289769" y="412551"/>
                </a:cubicBezTo>
                <a:lnTo>
                  <a:pt x="289769" y="367903"/>
                </a:lnTo>
                <a:lnTo>
                  <a:pt x="139750" y="367903"/>
                </a:lnTo>
                <a:lnTo>
                  <a:pt x="139750" y="398264"/>
                </a:lnTo>
                <a:cubicBezTo>
                  <a:pt x="140940" y="412551"/>
                  <a:pt x="136178" y="420886"/>
                  <a:pt x="125462" y="423267"/>
                </a:cubicBezTo>
                <a:cubicBezTo>
                  <a:pt x="115937" y="428029"/>
                  <a:pt x="102840" y="431006"/>
                  <a:pt x="86172" y="432197"/>
                </a:cubicBezTo>
                <a:cubicBezTo>
                  <a:pt x="68312" y="436959"/>
                  <a:pt x="60573" y="429220"/>
                  <a:pt x="62954" y="408979"/>
                </a:cubicBezTo>
                <a:cubicBezTo>
                  <a:pt x="66526" y="358973"/>
                  <a:pt x="68312" y="281583"/>
                  <a:pt x="68312" y="176808"/>
                </a:cubicBezTo>
                <a:lnTo>
                  <a:pt x="68312" y="94654"/>
                </a:lnTo>
                <a:cubicBezTo>
                  <a:pt x="68312" y="62508"/>
                  <a:pt x="66526" y="38100"/>
                  <a:pt x="62954" y="21431"/>
                </a:cubicBezTo>
                <a:cubicBezTo>
                  <a:pt x="61764" y="7143"/>
                  <a:pt x="67122" y="1786"/>
                  <a:pt x="79028" y="5358"/>
                </a:cubicBezTo>
                <a:cubicBezTo>
                  <a:pt x="100459" y="10120"/>
                  <a:pt x="122486" y="16668"/>
                  <a:pt x="145108" y="25003"/>
                </a:cubicBezTo>
                <a:cubicBezTo>
                  <a:pt x="149870" y="26193"/>
                  <a:pt x="152847" y="27979"/>
                  <a:pt x="154037" y="30361"/>
                </a:cubicBezTo>
                <a:lnTo>
                  <a:pt x="279053" y="30361"/>
                </a:lnTo>
                <a:cubicBezTo>
                  <a:pt x="290959" y="11311"/>
                  <a:pt x="299889" y="1190"/>
                  <a:pt x="305842" y="0"/>
                </a:cubicBezTo>
                <a:close/>
              </a:path>
            </a:pathLst>
          </a:custGeom>
          <a:solidFill>
            <a:srgbClr val="FFFFCC"/>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方正粗宋简体" panose="02000000000000000000" pitchFamily="2" charset="-122"/>
              <a:ea typeface="方正粗宋简体" panose="02000000000000000000" pitchFamily="2" charset="-122"/>
            </a:endParaRPr>
          </a:p>
        </p:txBody>
      </p:sp>
      <p:sp>
        <p:nvSpPr>
          <p:cNvPr id="39" name="文本框 38"/>
          <p:cNvSpPr txBox="1"/>
          <p:nvPr/>
        </p:nvSpPr>
        <p:spPr>
          <a:xfrm>
            <a:off x="5829171" y="1819760"/>
            <a:ext cx="5724644"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rPr>
              <a:t>新民主主义革命理论形成的依据是什么？</a:t>
            </a:r>
            <a:endParaRPr lang="zh-CN" altLang="en-US" sz="2400" b="1" dirty="0">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5028710" y="2553322"/>
            <a:ext cx="624614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5857987" y="2804263"/>
            <a:ext cx="5724644"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rPr>
              <a:t>新民主主义革命理论的主要内容是什么？</a:t>
            </a:r>
            <a:endParaRPr lang="zh-CN" altLang="en-US" sz="2400" b="1" dirty="0">
              <a:latin typeface="微软雅黑" panose="020B0503020204020204" pitchFamily="34" charset="-122"/>
              <a:ea typeface="微软雅黑" panose="020B0503020204020204" pitchFamily="34" charset="-122"/>
            </a:endParaRPr>
          </a:p>
        </p:txBody>
      </p:sp>
      <p:cxnSp>
        <p:nvCxnSpPr>
          <p:cNvPr id="92" name="直接连接符 91"/>
          <p:cNvCxnSpPr/>
          <p:nvPr/>
        </p:nvCxnSpPr>
        <p:spPr>
          <a:xfrm>
            <a:off x="5057526" y="3527315"/>
            <a:ext cx="621732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5857593" y="3761253"/>
            <a:ext cx="5715262" cy="461665"/>
          </a:xfrm>
          <a:prstGeom prst="rect">
            <a:avLst/>
          </a:prstGeom>
          <a:noFill/>
        </p:spPr>
        <p:txBody>
          <a:bodyPr wrap="squar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rPr>
              <a:t>新民主主义革命理论有何重大意义？</a:t>
            </a:r>
            <a:endParaRPr lang="zh-CN" altLang="en-US" sz="2400" b="1" dirty="0">
              <a:latin typeface="微软雅黑" panose="020B0503020204020204" pitchFamily="34" charset="-122"/>
              <a:ea typeface="微软雅黑" panose="020B0503020204020204" pitchFamily="34" charset="-122"/>
            </a:endParaRPr>
          </a:p>
        </p:txBody>
      </p:sp>
      <p:cxnSp>
        <p:nvCxnSpPr>
          <p:cNvPr id="96" name="直接连接符 95"/>
          <p:cNvCxnSpPr/>
          <p:nvPr/>
        </p:nvCxnSpPr>
        <p:spPr>
          <a:xfrm>
            <a:off x="5086342" y="4510391"/>
            <a:ext cx="6188513"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Freeform: Shape 9"/>
          <p:cNvSpPr/>
          <p:nvPr/>
        </p:nvSpPr>
        <p:spPr>
          <a:xfrm rot="16200000" flipH="1">
            <a:off x="375378" y="-814926"/>
            <a:ext cx="629091" cy="206439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6" name="PA-Freeform: Shape 8"/>
          <p:cNvSpPr/>
          <p:nvPr>
            <p:custDataLst>
              <p:tags r:id="rId2"/>
            </p:custDataLst>
          </p:nvPr>
        </p:nvSpPr>
        <p:spPr>
          <a:xfrm flipH="1">
            <a:off x="9193347" y="5116523"/>
            <a:ext cx="3238349" cy="2077637"/>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rgbClr val="EFC879">
                  <a:alpha val="0"/>
                </a:srgbClr>
              </a:gs>
              <a:gs pos="100000">
                <a:srgbClr val="AF1E22">
                  <a:alpha val="0"/>
                </a:srgbClr>
              </a:gs>
              <a:gs pos="60000">
                <a:srgbClr val="D07C98">
                  <a:alpha val="15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9" name="ísḻîḓê"/>
          <p:cNvSpPr/>
          <p:nvPr/>
        </p:nvSpPr>
        <p:spPr>
          <a:xfrm>
            <a:off x="4704705" y="1873199"/>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一、</a:t>
            </a:r>
            <a:endParaRPr lang="en-US" altLang="zh-CN" sz="2800" b="1" dirty="0">
              <a:latin typeface="华文新魏" panose="02010800040101010101" pitchFamily="2" charset="-122"/>
              <a:ea typeface="华文新魏" panose="02010800040101010101" pitchFamily="2" charset="-122"/>
            </a:endParaRPr>
          </a:p>
        </p:txBody>
      </p:sp>
      <p:sp>
        <p:nvSpPr>
          <p:cNvPr id="50" name="ísḻîḓê"/>
          <p:cNvSpPr/>
          <p:nvPr/>
        </p:nvSpPr>
        <p:spPr>
          <a:xfrm>
            <a:off x="4704705" y="2849948"/>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二、</a:t>
            </a:r>
            <a:endParaRPr lang="en-US" altLang="zh-CN" sz="2800" b="1" dirty="0">
              <a:latin typeface="华文新魏" panose="02010800040101010101" pitchFamily="2" charset="-122"/>
              <a:ea typeface="华文新魏" panose="02010800040101010101" pitchFamily="2" charset="-122"/>
            </a:endParaRPr>
          </a:p>
        </p:txBody>
      </p:sp>
      <p:sp>
        <p:nvSpPr>
          <p:cNvPr id="51" name="ísḻîḓê"/>
          <p:cNvSpPr/>
          <p:nvPr/>
        </p:nvSpPr>
        <p:spPr>
          <a:xfrm>
            <a:off x="4723023" y="3850435"/>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三、</a:t>
            </a:r>
            <a:endParaRPr lang="en-US" altLang="zh-CN" sz="2800" b="1"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1000" fill="hold"/>
                                        <p:tgtEl>
                                          <p:spTgt spid="85"/>
                                        </p:tgtEl>
                                        <p:attrNameLst>
                                          <p:attrName>ppt_x</p:attrName>
                                        </p:attrNameLst>
                                      </p:cBhvr>
                                      <p:tavLst>
                                        <p:tav tm="0">
                                          <p:val>
                                            <p:strVal val="#ppt_x"/>
                                          </p:val>
                                        </p:tav>
                                        <p:tav tm="100000">
                                          <p:val>
                                            <p:strVal val="#ppt_x"/>
                                          </p:val>
                                        </p:tav>
                                      </p:tavLst>
                                    </p:anim>
                                    <p:anim calcmode="lin" valueType="num">
                                      <p:cBhvr additive="base">
                                        <p:cTn id="12" dur="1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1000" fill="hold"/>
                                        <p:tgtEl>
                                          <p:spTgt spid="107"/>
                                        </p:tgtEl>
                                        <p:attrNameLst>
                                          <p:attrName>ppt_x</p:attrName>
                                        </p:attrNameLst>
                                      </p:cBhvr>
                                      <p:tavLst>
                                        <p:tav tm="0">
                                          <p:val>
                                            <p:strVal val="#ppt_x"/>
                                          </p:val>
                                        </p:tav>
                                        <p:tav tm="100000">
                                          <p:val>
                                            <p:strVal val="#ppt_x"/>
                                          </p:val>
                                        </p:tav>
                                      </p:tavLst>
                                    </p:anim>
                                    <p:anim calcmode="lin" valueType="num">
                                      <p:cBhvr additive="base">
                                        <p:cTn id="16" dur="1000" fill="hold"/>
                                        <p:tgtEl>
                                          <p:spTgt spid="107"/>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500"/>
                            </p:stCondLst>
                            <p:childTnLst>
                              <p:par>
                                <p:cTn id="21" presetID="10" presetClass="entr" presetSubtype="0" fill="hold" grpId="0" nodeType="afterEffect">
                                  <p:stCondLst>
                                    <p:cond delay="200"/>
                                  </p:stCondLst>
                                  <p:iterate type="wd">
                                    <p:tmPct val="10000"/>
                                  </p:iterate>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15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500"/>
                            </p:stCondLst>
                            <p:childTnLst>
                              <p:par>
                                <p:cTn id="29" presetID="16" presetClass="entr" presetSubtype="37"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outVertical)">
                                      <p:cBhvr>
                                        <p:cTn id="31" dur="500"/>
                                        <p:tgtEl>
                                          <p:spTgt spid="44"/>
                                        </p:tgtEl>
                                      </p:cBhvr>
                                    </p:animEffect>
                                  </p:childTnLst>
                                </p:cTn>
                              </p:par>
                            </p:childTnLst>
                          </p:cTn>
                        </p:par>
                        <p:par>
                          <p:cTn id="32" fill="hold">
                            <p:stCondLst>
                              <p:cond delay="400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55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5900"/>
                            </p:stCondLst>
                            <p:childTnLst>
                              <p:par>
                                <p:cTn id="41" presetID="16" presetClass="entr" presetSubtype="37" fill="hold" nodeType="after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barn(outVertical)">
                                      <p:cBhvr>
                                        <p:cTn id="43" dur="500"/>
                                        <p:tgtEl>
                                          <p:spTgt spid="92"/>
                                        </p:tgtEl>
                                      </p:cBhvr>
                                    </p:animEffect>
                                  </p:childTnLst>
                                </p:cTn>
                              </p:par>
                            </p:childTnLst>
                          </p:cTn>
                        </p:par>
                        <p:par>
                          <p:cTn id="44" fill="hold">
                            <p:stCondLst>
                              <p:cond delay="64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par>
                          <p:cTn id="48" fill="hold">
                            <p:stCondLst>
                              <p:cond delay="6950"/>
                            </p:stCondLst>
                            <p:childTnLst>
                              <p:par>
                                <p:cTn id="49" presetID="10" presetClass="entr" presetSubtype="0" fill="hold" grpId="0" nodeType="afterEffect">
                                  <p:stCondLst>
                                    <p:cond delay="0"/>
                                  </p:stCondLst>
                                  <p:iterate type="wd">
                                    <p:tmPct val="10000"/>
                                  </p:iterate>
                                  <p:childTnLst>
                                    <p:set>
                                      <p:cBhvr>
                                        <p:cTn id="50" dur="1" fill="hold">
                                          <p:stCondLst>
                                            <p:cond delay="0"/>
                                          </p:stCondLst>
                                        </p:cTn>
                                        <p:tgtEl>
                                          <p:spTgt spid="95"/>
                                        </p:tgtEl>
                                        <p:attrNameLst>
                                          <p:attrName>style.visibility</p:attrName>
                                        </p:attrNameLst>
                                      </p:cBhvr>
                                      <p:to>
                                        <p:strVal val="visible"/>
                                      </p:to>
                                    </p:set>
                                    <p:animEffect transition="in" filter="fade">
                                      <p:cBhvr>
                                        <p:cTn id="51" dur="500"/>
                                        <p:tgtEl>
                                          <p:spTgt spid="95"/>
                                        </p:tgtEl>
                                      </p:cBhvr>
                                    </p:animEffect>
                                  </p:childTnLst>
                                </p:cTn>
                              </p:par>
                            </p:childTnLst>
                          </p:cTn>
                        </p:par>
                        <p:par>
                          <p:cTn id="52" fill="hold">
                            <p:stCondLst>
                              <p:cond delay="8199"/>
                            </p:stCondLst>
                            <p:childTnLst>
                              <p:par>
                                <p:cTn id="53" presetID="16" presetClass="entr" presetSubtype="37" fill="hold"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barn(outVertical)">
                                      <p:cBhvr>
                                        <p:cTn id="55" dur="500"/>
                                        <p:tgtEl>
                                          <p:spTgt spid="9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20" grpId="0" animBg="1"/>
      <p:bldP spid="39" grpId="0"/>
      <p:bldP spid="91" grpId="0"/>
      <p:bldP spid="95" grpId="0"/>
      <p:bldP spid="85" grpId="0" animBg="1"/>
      <p:bldP spid="86" grpId="0" animBg="1"/>
      <p:bldP spid="49" grpId="0"/>
      <p:bldP spid="50" grpId="0"/>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342486"/>
            <a:ext cx="12193490" cy="7330441"/>
          </a:xfrm>
          <a:prstGeom prst="rect">
            <a:avLst/>
          </a:prstGeom>
          <a:noFill/>
          <a:ln>
            <a:noFill/>
          </a:ln>
        </p:spPr>
      </p:pic>
      <p:sp>
        <p:nvSpPr>
          <p:cNvPr id="12" name="矩形 11"/>
          <p:cNvSpPr/>
          <p:nvPr/>
        </p:nvSpPr>
        <p:spPr>
          <a:xfrm>
            <a:off x="1" y="0"/>
            <a:ext cx="12192000" cy="6987955"/>
          </a:xfrm>
          <a:prstGeom prst="rect">
            <a:avLst/>
          </a:prstGeom>
          <a:gradFill flip="none" rotWithShape="1">
            <a:gsLst>
              <a:gs pos="100000">
                <a:schemeClr val="tx1">
                  <a:lumMod val="95000"/>
                  <a:lumOff val="5000"/>
                  <a:alpha val="90000"/>
                </a:schemeClr>
              </a:gs>
              <a:gs pos="0">
                <a:schemeClr val="tx1">
                  <a:lumMod val="50000"/>
                  <a:lumOff val="50000"/>
                  <a:alpha val="0"/>
                </a:schemeClr>
              </a:gs>
              <a:gs pos="44000">
                <a:schemeClr val="tx1">
                  <a:lumMod val="75000"/>
                  <a:lumOff val="25000"/>
                  <a:alpha val="5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1355106" y="4182865"/>
            <a:ext cx="9481788" cy="1829052"/>
          </a:xfrm>
          <a:prstGeom prst="roundRect">
            <a:avLst>
              <a:gd name="adj" fmla="val 0"/>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665890" y="4292265"/>
            <a:ext cx="8860221" cy="1477328"/>
          </a:xfrm>
          <a:prstGeom prst="rect">
            <a:avLst/>
          </a:prstGeom>
          <a:noFill/>
        </p:spPr>
        <p:txBody>
          <a:bodyPr wrap="square" rtlCol="0">
            <a:spAutoFit/>
          </a:bodyPr>
          <a:lstStyle/>
          <a:p>
            <a:pPr fontAlgn="auto">
              <a:lnSpc>
                <a:spcPct val="150000"/>
              </a:lnSpc>
            </a:pPr>
            <a:r>
              <a:rPr lang="zh-CN" altLang="en-US" sz="2000" b="1" dirty="0">
                <a:latin typeface="微软雅黑" panose="020B0503020204020204" pitchFamily="34" charset="-122"/>
                <a:ea typeface="微软雅黑" panose="020B0503020204020204" pitchFamily="34" charset="-122"/>
              </a:rPr>
              <a:t>       封建地主阶级</a:t>
            </a:r>
            <a:r>
              <a:rPr lang="zh-CN" altLang="en-US" sz="2000" dirty="0">
                <a:latin typeface="微软雅黑" panose="020B0503020204020204" pitchFamily="34" charset="-122"/>
                <a:ea typeface="微软雅黑" panose="020B0503020204020204" pitchFamily="34" charset="-122"/>
                <a:sym typeface="+mn-ea"/>
              </a:rPr>
              <a:t>是中国革命的主要对象。</a:t>
            </a:r>
            <a:endParaRPr lang="en-US" altLang="zh-CN" sz="2000" dirty="0">
              <a:latin typeface="微软雅黑" panose="020B0503020204020204" pitchFamily="34" charset="-122"/>
              <a:ea typeface="微软雅黑" panose="020B0503020204020204" pitchFamily="34" charset="-122"/>
              <a:sym typeface="+mn-ea"/>
            </a:endParaRPr>
          </a:p>
          <a:p>
            <a:pPr fontAlgn="auto">
              <a:lnSpc>
                <a:spcPct val="150000"/>
              </a:lnSpc>
            </a:pPr>
            <a:r>
              <a:rPr lang="zh-CN" altLang="en-US" sz="2000"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封建地主阶级</a:t>
            </a:r>
            <a:r>
              <a:rPr lang="zh-CN" altLang="en-US" sz="2000" dirty="0">
                <a:latin typeface="微软雅黑" panose="020B0503020204020204" pitchFamily="34" charset="-122"/>
                <a:ea typeface="微软雅黑" panose="020B0503020204020204" pitchFamily="34" charset="-122"/>
                <a:sym typeface="+mn-ea"/>
              </a:rPr>
              <a:t>是帝国主义统治中国和封建军阀实行专制统治的社会基础，是中国经济现代化和政治民主化的主要障碍。</a:t>
            </a:r>
            <a:endParaRPr lang="en-US" altLang="zh-CN" sz="20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a:extLst>
              <a:ext uri="{28A0092B-C50C-407E-A947-70E740481C1C}">
                <a14:useLocalDpi xmlns:a14="http://schemas.microsoft.com/office/drawing/2010/main" val="0"/>
              </a:ext>
            </a:extLst>
          </a:blip>
          <a:srcRect b="13352"/>
          <a:stretch>
            <a:fillRect/>
          </a:stretch>
        </p:blipFill>
        <p:spPr>
          <a:xfrm>
            <a:off x="1" y="0"/>
            <a:ext cx="12192000" cy="6972300"/>
          </a:xfrm>
          <a:prstGeom prst="rect">
            <a:avLst/>
          </a:prstGeom>
        </p:spPr>
      </p:pic>
      <p:sp>
        <p:nvSpPr>
          <p:cNvPr id="19" name="矩形 18"/>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502980" y="4182865"/>
            <a:ext cx="9186041" cy="1829052"/>
          </a:xfrm>
          <a:prstGeom prst="roundRect">
            <a:avLst>
              <a:gd name="adj" fmla="val 0"/>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751287" y="4292265"/>
            <a:ext cx="8689427" cy="1477328"/>
          </a:xfrm>
          <a:prstGeom prst="rect">
            <a:avLst/>
          </a:prstGeom>
          <a:noFill/>
        </p:spPr>
        <p:txBody>
          <a:bodyPr wrap="square" rtlCol="0">
            <a:spAutoFit/>
          </a:bodyPr>
          <a:lstStyle/>
          <a:p>
            <a:pPr>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官僚资本主义</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也是中国革命的对象。</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官僚资本主义</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对广大劳动人民的残酷剥削和对民族工商业的巧取豪夺，严重束缚了中国社会生产力的发展。</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12880" t="35158" r="36410" b="15841"/>
          <a:stretch>
            <a:fillRect/>
          </a:stretch>
        </p:blipFill>
        <p:spPr>
          <a:xfrm>
            <a:off x="-223853" y="-869210"/>
            <a:ext cx="12413674" cy="7994406"/>
          </a:xfrm>
          <a:prstGeom prst="rect">
            <a:avLst/>
          </a:prstGeom>
        </p:spPr>
      </p:pic>
      <p:sp>
        <p:nvSpPr>
          <p:cNvPr id="37" name="矩形: 对角圆角 27"/>
          <p:cNvSpPr/>
          <p:nvPr/>
        </p:nvSpPr>
        <p:spPr>
          <a:xfrm>
            <a:off x="-55085" y="-33051"/>
            <a:ext cx="12316858" cy="7125195"/>
          </a:xfrm>
          <a:prstGeom prst="round2DiagRect">
            <a:avLst>
              <a:gd name="adj1" fmla="val 0"/>
              <a:gd name="adj2" fmla="val 0"/>
            </a:avLst>
          </a:prstGeom>
          <a:gradFill>
            <a:gsLst>
              <a:gs pos="59000">
                <a:srgbClr val="801B16">
                  <a:alpha val="79000"/>
                </a:srgbClr>
              </a:gs>
              <a:gs pos="100000">
                <a:srgbClr val="8E000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p:txBody>
      </p:sp>
      <p:sp>
        <p:nvSpPr>
          <p:cNvPr id="2" name="文本框 1"/>
          <p:cNvSpPr txBox="1"/>
          <p:nvPr/>
        </p:nvSpPr>
        <p:spPr>
          <a:xfrm>
            <a:off x="1679828" y="1780739"/>
            <a:ext cx="8832345" cy="3046988"/>
          </a:xfrm>
          <a:prstGeom prst="rect">
            <a:avLst/>
          </a:prstGeom>
          <a:noFill/>
        </p:spPr>
        <p:txBody>
          <a:bodyPr wrap="square" rtlCol="0">
            <a:spAutoFit/>
          </a:bodyPr>
          <a:lstStyle/>
          <a:p>
            <a:pPr>
              <a:lnSpc>
                <a:spcPct val="200000"/>
              </a:lnSpc>
            </a:pP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帝国主义、封建主义、官僚资本主义是压在中国人民身上的</a:t>
            </a:r>
            <a:r>
              <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三座大山</a:t>
            </a:r>
            <a:r>
              <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，中国革命就是要推翻它们的统治。</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矩形 46"/>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58537"/>
            <a:ext cx="12192000" cy="1511300"/>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77812" y="1011645"/>
            <a:ext cx="10104538" cy="461665"/>
          </a:xfrm>
          <a:prstGeom prst="rect">
            <a:avLst/>
          </a:prstGeom>
        </p:spPr>
        <p:txBody>
          <a:bodyPr wrap="square">
            <a:spAutoFit/>
          </a:bodyPr>
          <a:lstStyle/>
          <a:p>
            <a:pPr algn="ct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在不同的历史阶段，随着社会主要矛盾的变化，革命的主要对象有所不同</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endParaRPr>
          </a:p>
        </p:txBody>
      </p:sp>
      <p:sp>
        <p:nvSpPr>
          <p:cNvPr id="26" name="矩形 25"/>
          <p:cNvSpPr/>
          <p:nvPr>
            <p:custDataLst>
              <p:tags r:id="rId1"/>
            </p:custDataLst>
          </p:nvPr>
        </p:nvSpPr>
        <p:spPr>
          <a:xfrm>
            <a:off x="2056488" y="2490888"/>
            <a:ext cx="1840507" cy="393917"/>
          </a:xfrm>
          <a:prstGeom prst="rect">
            <a:avLst/>
          </a:prstGeom>
          <a:noFill/>
          <a:ln>
            <a:noFill/>
          </a:ln>
        </p:spPr>
        <p:style>
          <a:lnRef idx="2">
            <a:srgbClr val="DA4654">
              <a:shade val="50000"/>
            </a:srgbClr>
          </a:lnRef>
          <a:fillRef idx="1">
            <a:srgbClr val="DA4654"/>
          </a:fillRef>
          <a:effectRef idx="0">
            <a:srgbClr val="DA4654"/>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rPr>
              <a:t>大革命时期</a:t>
            </a:r>
            <a:endPar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47" name="右箭头 46"/>
          <p:cNvSpPr/>
          <p:nvPr/>
        </p:nvSpPr>
        <p:spPr>
          <a:xfrm>
            <a:off x="603251" y="4215130"/>
            <a:ext cx="10547350" cy="123190"/>
          </a:xfrm>
          <a:prstGeom prst="rightArrow">
            <a:avLst/>
          </a:prstGeom>
          <a:gradFill>
            <a:gsLst>
              <a:gs pos="100000">
                <a:schemeClr val="accent1">
                  <a:lumMod val="40000"/>
                  <a:lumOff val="60000"/>
                  <a:alpha val="0"/>
                </a:schemeClr>
              </a:gs>
              <a:gs pos="31000">
                <a:schemeClr val="accent5">
                  <a:lumMod val="5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077812" y="3031490"/>
            <a:ext cx="3136900" cy="1205230"/>
          </a:xfrm>
          <a:prstGeom prst="roundRect">
            <a:avLst>
              <a:gd name="adj" fmla="val 50000"/>
            </a:avLst>
          </a:prstGeom>
          <a:gradFill>
            <a:gsLst>
              <a:gs pos="14000">
                <a:schemeClr val="accent4">
                  <a:lumMod val="75000"/>
                  <a:alpha val="0"/>
                </a:schemeClr>
              </a:gs>
              <a:gs pos="100000">
                <a:schemeClr val="accent4">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412088" y="3396080"/>
            <a:ext cx="1313180" cy="430887"/>
          </a:xfrm>
          <a:prstGeom prst="rect">
            <a:avLst/>
          </a:prstGeom>
        </p:spPr>
        <p:txBody>
          <a:bodyPr wrap="none">
            <a:spAutoFit/>
          </a:bodyPr>
          <a:lstStyle/>
          <a:p>
            <a:pPr lvl="0" algn="ctr">
              <a:buClrTx/>
              <a:buSzTx/>
              <a:buFontTx/>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北洋军阀</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矩形 15"/>
          <p:cNvSpPr/>
          <p:nvPr>
            <p:custDataLst>
              <p:tags r:id="rId2"/>
            </p:custDataLst>
          </p:nvPr>
        </p:nvSpPr>
        <p:spPr>
          <a:xfrm>
            <a:off x="3777159" y="5681236"/>
            <a:ext cx="1840507" cy="393917"/>
          </a:xfrm>
          <a:prstGeom prst="rect">
            <a:avLst/>
          </a:prstGeom>
          <a:noFill/>
          <a:ln>
            <a:noFill/>
          </a:ln>
        </p:spPr>
        <p:style>
          <a:lnRef idx="2">
            <a:srgbClr val="DA4654">
              <a:shade val="50000"/>
            </a:srgbClr>
          </a:lnRef>
          <a:fillRef idx="1">
            <a:srgbClr val="DA4654"/>
          </a:fillRef>
          <a:effectRef idx="0">
            <a:srgbClr val="DA4654"/>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rPr>
              <a:t>土地革命时期</a:t>
            </a:r>
            <a:endPar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17" name="圆角矩形 16"/>
          <p:cNvSpPr/>
          <p:nvPr/>
        </p:nvSpPr>
        <p:spPr>
          <a:xfrm>
            <a:off x="2919312" y="4318000"/>
            <a:ext cx="3136900" cy="1205230"/>
          </a:xfrm>
          <a:prstGeom prst="roundRect">
            <a:avLst>
              <a:gd name="adj" fmla="val 50000"/>
            </a:avLst>
          </a:prstGeom>
          <a:gradFill>
            <a:gsLst>
              <a:gs pos="14000">
                <a:schemeClr val="accent2">
                  <a:lumMod val="75000"/>
                  <a:alpha val="0"/>
                </a:schemeClr>
              </a:gs>
              <a:gs pos="100000">
                <a:schemeClr val="accent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793660" y="4682590"/>
            <a:ext cx="1877437" cy="430887"/>
          </a:xfrm>
          <a:prstGeom prst="rect">
            <a:avLst/>
          </a:prstGeom>
        </p:spPr>
        <p:txBody>
          <a:bodyPr wrap="none">
            <a:spAutoFit/>
          </a:bodyPr>
          <a:lstStyle/>
          <a:p>
            <a:pPr lvl="0" algn="ctr">
              <a:buClrTx/>
              <a:buSzTx/>
              <a:buFontTx/>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国民党新军阀</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9" name="矩形 18"/>
          <p:cNvSpPr/>
          <p:nvPr>
            <p:custDataLst>
              <p:tags r:id="rId3"/>
            </p:custDataLst>
          </p:nvPr>
        </p:nvSpPr>
        <p:spPr>
          <a:xfrm>
            <a:off x="5896116" y="2494322"/>
            <a:ext cx="1840507" cy="393917"/>
          </a:xfrm>
          <a:prstGeom prst="rect">
            <a:avLst/>
          </a:prstGeom>
          <a:noFill/>
          <a:ln>
            <a:noFill/>
          </a:ln>
        </p:spPr>
        <p:style>
          <a:lnRef idx="2">
            <a:srgbClr val="DA4654">
              <a:shade val="50000"/>
            </a:srgbClr>
          </a:lnRef>
          <a:fillRef idx="1">
            <a:srgbClr val="DA4654"/>
          </a:fillRef>
          <a:effectRef idx="0">
            <a:srgbClr val="DA4654"/>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rPr>
              <a:t>抗日战争时期</a:t>
            </a:r>
            <a:endPar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20" name="圆角矩形 19"/>
          <p:cNvSpPr/>
          <p:nvPr/>
        </p:nvSpPr>
        <p:spPr>
          <a:xfrm>
            <a:off x="5082540" y="3034924"/>
            <a:ext cx="3136900" cy="1205230"/>
          </a:xfrm>
          <a:prstGeom prst="roundRect">
            <a:avLst>
              <a:gd name="adj" fmla="val 50000"/>
            </a:avLst>
          </a:prstGeom>
          <a:gradFill>
            <a:gsLst>
              <a:gs pos="14000">
                <a:schemeClr val="accent6">
                  <a:lumMod val="75000"/>
                  <a:alpha val="0"/>
                </a:schemeClr>
              </a:gs>
              <a:gs pos="100000">
                <a:schemeClr val="accent6">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994988" y="3399514"/>
            <a:ext cx="1877437" cy="430887"/>
          </a:xfrm>
          <a:prstGeom prst="rect">
            <a:avLst/>
          </a:prstGeom>
        </p:spPr>
        <p:txBody>
          <a:bodyPr wrap="none">
            <a:spAutoFit/>
          </a:bodyPr>
          <a:lstStyle/>
          <a:p>
            <a:pPr lvl="0" algn="ctr">
              <a:buClrTx/>
              <a:buSzTx/>
              <a:buFontTx/>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日本帝国主义</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 name="矩形 21"/>
          <p:cNvSpPr/>
          <p:nvPr>
            <p:custDataLst>
              <p:tags r:id="rId4"/>
            </p:custDataLst>
          </p:nvPr>
        </p:nvSpPr>
        <p:spPr>
          <a:xfrm>
            <a:off x="8572386" y="5681236"/>
            <a:ext cx="1840507" cy="393917"/>
          </a:xfrm>
          <a:prstGeom prst="rect">
            <a:avLst/>
          </a:prstGeom>
          <a:noFill/>
          <a:ln>
            <a:noFill/>
          </a:ln>
        </p:spPr>
        <p:style>
          <a:lnRef idx="2">
            <a:srgbClr val="DA4654">
              <a:shade val="50000"/>
            </a:srgbClr>
          </a:lnRef>
          <a:fillRef idx="1">
            <a:srgbClr val="DA4654"/>
          </a:fillRef>
          <a:effectRef idx="0">
            <a:srgbClr val="DA4654"/>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lvl="0" algn="ctr">
              <a:buClrTx/>
              <a:buSzTx/>
              <a:buFontTx/>
            </a:pPr>
            <a:r>
              <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rPr>
              <a:t>解放战争时期</a:t>
            </a:r>
            <a:endParaRPr lang="zh-CN" altLang="en-US" sz="2400" b="1" dirty="0">
              <a:solidFill>
                <a:schemeClr val="tx1"/>
              </a:solidFill>
              <a:latin typeface="华文中宋" panose="02010600040101010101" pitchFamily="2" charset="-122"/>
              <a:ea typeface="华文中宋" panose="02010600040101010101" pitchFamily="2" charset="-122"/>
              <a:cs typeface="+mn-ea"/>
              <a:sym typeface="Arial" panose="020B0604020202020204" pitchFamily="34" charset="0"/>
            </a:endParaRPr>
          </a:p>
        </p:txBody>
      </p:sp>
      <p:sp>
        <p:nvSpPr>
          <p:cNvPr id="23" name="圆角矩形 22"/>
          <p:cNvSpPr/>
          <p:nvPr/>
        </p:nvSpPr>
        <p:spPr>
          <a:xfrm>
            <a:off x="7714539" y="4318000"/>
            <a:ext cx="3136900" cy="1205230"/>
          </a:xfrm>
          <a:prstGeom prst="roundRect">
            <a:avLst>
              <a:gd name="adj" fmla="val 50000"/>
            </a:avLst>
          </a:prstGeom>
          <a:gradFill>
            <a:gsLst>
              <a:gs pos="14000">
                <a:schemeClr val="bg2">
                  <a:lumMod val="25000"/>
                  <a:alpha val="0"/>
                </a:schemeClr>
              </a:gs>
              <a:gs pos="100000">
                <a:schemeClr val="bg2">
                  <a:lumMod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553962" y="4682590"/>
            <a:ext cx="1877437" cy="430887"/>
          </a:xfrm>
          <a:prstGeom prst="rect">
            <a:avLst/>
          </a:prstGeom>
        </p:spPr>
        <p:txBody>
          <a:bodyPr wrap="none">
            <a:spAutoFit/>
          </a:bodyPr>
          <a:lstStyle/>
          <a:p>
            <a:pPr lvl="0" algn="ctr">
              <a:buClrTx/>
              <a:buSzTx/>
              <a:buFontTx/>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国民党反动派</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14748" y="0"/>
            <a:ext cx="12192000" cy="6858000"/>
          </a:xfrm>
          <a:prstGeom prst="rect">
            <a:avLst/>
          </a:prstGeom>
        </p:spPr>
      </p:pic>
      <p:grpSp>
        <p:nvGrpSpPr>
          <p:cNvPr id="21" name="组合 20"/>
          <p:cNvGrpSpPr/>
          <p:nvPr/>
        </p:nvGrpSpPr>
        <p:grpSpPr>
          <a:xfrm>
            <a:off x="0" y="-1018410"/>
            <a:ext cx="12192000" cy="3303138"/>
            <a:chOff x="0" y="-3787851"/>
            <a:chExt cx="12192000" cy="6304599"/>
          </a:xfrm>
        </p:grpSpPr>
        <p:sp>
          <p:nvSpPr>
            <p:cNvPr id="23" name="五边形 22"/>
            <p:cNvSpPr/>
            <p:nvPr/>
          </p:nvSpPr>
          <p:spPr>
            <a:xfrm rot="5400000">
              <a:off x="2946000" y="-6729252"/>
              <a:ext cx="6300000" cy="12192000"/>
            </a:xfrm>
            <a:prstGeom prst="homePlate">
              <a:avLst>
                <a:gd name="adj" fmla="val 17836"/>
              </a:avLst>
            </a:prstGeom>
            <a:gradFill>
              <a:gsLst>
                <a:gs pos="0">
                  <a:srgbClr val="AF0000"/>
                </a:gs>
                <a:gs pos="100000">
                  <a:srgbClr val="960000"/>
                </a:gs>
              </a:gsLst>
              <a:lin ang="5400000" scaled="0"/>
            </a:gradFill>
            <a:ln>
              <a:noFill/>
            </a:ln>
            <a:effectLst>
              <a:outerShdw blurRad="177800" dist="152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边形 23"/>
            <p:cNvSpPr/>
            <p:nvPr/>
          </p:nvSpPr>
          <p:spPr>
            <a:xfrm rot="5400000">
              <a:off x="3180000" y="-6967851"/>
              <a:ext cx="5832000" cy="12192000"/>
            </a:xfrm>
            <a:prstGeom prst="homePlate">
              <a:avLst>
                <a:gd name="adj" fmla="val 17001"/>
              </a:avLst>
            </a:prstGeom>
            <a:gradFill>
              <a:gsLst>
                <a:gs pos="34000">
                  <a:srgbClr val="C00000"/>
                </a:gs>
                <a:gs pos="100000">
                  <a:srgbClr val="9D211B"/>
                </a:gs>
              </a:gsLst>
              <a:lin ang="0" scaled="0"/>
            </a:gradFill>
            <a:ln>
              <a:noFill/>
            </a:ln>
            <a:effectLst>
              <a:outerShdw blurRad="152400" dist="381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4310896" y="757766"/>
            <a:ext cx="3570208" cy="461665"/>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中国革命的两个基本任务</a:t>
            </a:r>
            <a:endParaRPr lang="zh-CN" altLang="zh-CN" sz="2400" dirty="0"/>
          </a:p>
        </p:txBody>
      </p:sp>
      <p:sp>
        <p:nvSpPr>
          <p:cNvPr id="15" name="矩形 14"/>
          <p:cNvSpPr/>
          <p:nvPr/>
        </p:nvSpPr>
        <p:spPr>
          <a:xfrm>
            <a:off x="3694870" y="3721100"/>
            <a:ext cx="4913171" cy="1435100"/>
          </a:xfrm>
          <a:prstGeom prst="rect">
            <a:avLst/>
          </a:prstGeom>
          <a:solidFill>
            <a:schemeClr val="bg1">
              <a:alpha val="81000"/>
            </a:schemeClr>
          </a:solidFill>
          <a:ln>
            <a:noFill/>
          </a:ln>
          <a:effectLst>
            <a:outerShdw blurRad="317500" dist="38100" dir="5400000" sx="104000" sy="104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p:cNvSpPr/>
          <p:nvPr/>
        </p:nvSpPr>
        <p:spPr>
          <a:xfrm>
            <a:off x="604645" y="2729653"/>
            <a:ext cx="3880517" cy="3365500"/>
          </a:xfrm>
          <a:prstGeom prst="parallelogram">
            <a:avLst/>
          </a:prstGeom>
          <a:solidFill>
            <a:schemeClr val="bg1"/>
          </a:solidFill>
          <a:ln>
            <a:noFill/>
          </a:ln>
          <a:effectLst>
            <a:outerShdw blurRad="1270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7771579" y="2729653"/>
            <a:ext cx="3880518" cy="3365500"/>
          </a:xfrm>
          <a:prstGeom prst="parallelogram">
            <a:avLst/>
          </a:prstGeom>
          <a:solidFill>
            <a:schemeClr val="bg1"/>
          </a:solidFill>
          <a:ln>
            <a:noFill/>
          </a:ln>
          <a:effectLst>
            <a:outerShdw blurRad="1270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95676" y="3481278"/>
            <a:ext cx="1960880" cy="583565"/>
          </a:xfrm>
          <a:prstGeom prst="rect">
            <a:avLst/>
          </a:prstGeom>
        </p:spPr>
        <p:txBody>
          <a:bodyPr wrap="none">
            <a:spAutoFit/>
          </a:bodyPr>
          <a:lstStyle/>
          <a:p>
            <a:r>
              <a:rPr lang="zh-CN" altLang="en-US" sz="3200" b="1" spc="300" dirty="0">
                <a:latin typeface="微软雅黑" panose="020B0503020204020204" pitchFamily="34" charset="-122"/>
                <a:ea typeface="微软雅黑" panose="020B0503020204020204" pitchFamily="34" charset="-122"/>
              </a:rPr>
              <a:t>民族革命</a:t>
            </a:r>
            <a:endParaRPr lang="zh-CN" altLang="en-US" sz="3200" b="1" spc="300" dirty="0">
              <a:latin typeface="微软雅黑" panose="020B0503020204020204" pitchFamily="34" charset="-122"/>
              <a:ea typeface="微软雅黑" panose="020B0503020204020204" pitchFamily="34" charset="-122"/>
            </a:endParaRPr>
          </a:p>
        </p:txBody>
      </p:sp>
      <p:sp>
        <p:nvSpPr>
          <p:cNvPr id="4" name="矩形 3"/>
          <p:cNvSpPr/>
          <p:nvPr/>
        </p:nvSpPr>
        <p:spPr>
          <a:xfrm>
            <a:off x="1123866" y="4322796"/>
            <a:ext cx="2723649" cy="1014730"/>
          </a:xfrm>
          <a:prstGeom prst="rect">
            <a:avLst/>
          </a:prstGeom>
        </p:spPr>
        <p:txBody>
          <a:bodyPr wrap="square">
            <a:spAutoFit/>
          </a:bodyPr>
          <a:lstStyle/>
          <a:p>
            <a:pPr algn="ctr">
              <a:lnSpc>
                <a:spcPct val="150000"/>
              </a:lnSpc>
            </a:pPr>
            <a:r>
              <a:rPr lang="zh-CN" altLang="en-US" sz="2000" b="1" spc="300" dirty="0">
                <a:latin typeface="微软雅黑" panose="020B0503020204020204" pitchFamily="34" charset="-122"/>
                <a:ea typeface="微软雅黑" panose="020B0503020204020204" pitchFamily="34" charset="-122"/>
              </a:rPr>
              <a:t>对外推翻</a:t>
            </a:r>
            <a:endParaRPr lang="en-US" altLang="zh-CN" sz="2000" b="1" spc="300" dirty="0">
              <a:latin typeface="微软雅黑" panose="020B0503020204020204" pitchFamily="34" charset="-122"/>
              <a:ea typeface="微软雅黑" panose="020B0503020204020204" pitchFamily="34" charset="-122"/>
            </a:endParaRPr>
          </a:p>
          <a:p>
            <a:pPr algn="ctr">
              <a:lnSpc>
                <a:spcPct val="150000"/>
              </a:lnSpc>
            </a:pPr>
            <a:r>
              <a:rPr lang="zh-CN" altLang="en-US" sz="2000" b="1" spc="300" dirty="0">
                <a:latin typeface="微软雅黑" panose="020B0503020204020204" pitchFamily="34" charset="-122"/>
                <a:ea typeface="微软雅黑" panose="020B0503020204020204" pitchFamily="34" charset="-122"/>
              </a:rPr>
              <a:t>帝国主义的压迫</a:t>
            </a:r>
            <a:endParaRPr lang="zh-CN" altLang="en-US" sz="2000" b="1" spc="300" dirty="0"/>
          </a:p>
        </p:txBody>
      </p:sp>
      <p:sp>
        <p:nvSpPr>
          <p:cNvPr id="16" name="矩形 15"/>
          <p:cNvSpPr/>
          <p:nvPr/>
        </p:nvSpPr>
        <p:spPr>
          <a:xfrm>
            <a:off x="8734604" y="3481278"/>
            <a:ext cx="1960880" cy="583565"/>
          </a:xfrm>
          <a:prstGeom prst="rect">
            <a:avLst/>
          </a:prstGeom>
        </p:spPr>
        <p:txBody>
          <a:bodyPr wrap="none">
            <a:spAutoFit/>
          </a:bodyPr>
          <a:lstStyle/>
          <a:p>
            <a:r>
              <a:rPr lang="zh-CN" altLang="en-US" sz="3200" b="1" spc="300" dirty="0">
                <a:latin typeface="微软雅黑" panose="020B0503020204020204" pitchFamily="34" charset="-122"/>
                <a:ea typeface="微软雅黑" panose="020B0503020204020204" pitchFamily="34" charset="-122"/>
              </a:rPr>
              <a:t>民主革命</a:t>
            </a:r>
            <a:endParaRPr lang="zh-CN" altLang="en-US" sz="3200" b="1" spc="300" dirty="0">
              <a:latin typeface="微软雅黑" panose="020B0503020204020204" pitchFamily="34" charset="-122"/>
              <a:ea typeface="微软雅黑" panose="020B0503020204020204" pitchFamily="34" charset="-122"/>
            </a:endParaRPr>
          </a:p>
        </p:txBody>
      </p:sp>
      <p:sp>
        <p:nvSpPr>
          <p:cNvPr id="17" name="矩形 16"/>
          <p:cNvSpPr/>
          <p:nvPr/>
        </p:nvSpPr>
        <p:spPr>
          <a:xfrm>
            <a:off x="7650916" y="4322796"/>
            <a:ext cx="3705445" cy="1477328"/>
          </a:xfrm>
          <a:prstGeom prst="rect">
            <a:avLst/>
          </a:prstGeom>
        </p:spPr>
        <p:txBody>
          <a:bodyPr wrap="square">
            <a:spAutoFit/>
          </a:bodyPr>
          <a:lstStyle/>
          <a:p>
            <a:pPr algn="ctr">
              <a:lnSpc>
                <a:spcPct val="150000"/>
              </a:lnSpc>
            </a:pPr>
            <a:r>
              <a:rPr lang="zh-CN" altLang="en-US" sz="2000" b="1" spc="300" dirty="0">
                <a:latin typeface="微软雅黑" panose="020B0503020204020204" pitchFamily="34" charset="-122"/>
                <a:ea typeface="微软雅黑" panose="020B0503020204020204" pitchFamily="34" charset="-122"/>
              </a:rPr>
              <a:t>对内推翻</a:t>
            </a:r>
            <a:endParaRPr lang="en-US" altLang="zh-CN" sz="2000" b="1" spc="300" dirty="0">
              <a:latin typeface="微软雅黑" panose="020B0503020204020204" pitchFamily="34" charset="-122"/>
              <a:ea typeface="微软雅黑" panose="020B0503020204020204" pitchFamily="34" charset="-122"/>
            </a:endParaRPr>
          </a:p>
          <a:p>
            <a:pPr algn="ctr">
              <a:lnSpc>
                <a:spcPct val="150000"/>
              </a:lnSpc>
            </a:pPr>
            <a:r>
              <a:rPr lang="zh-CN" altLang="en-US" sz="2000" b="1" spc="300" dirty="0">
                <a:latin typeface="微软雅黑" panose="020B0503020204020204" pitchFamily="34" charset="-122"/>
                <a:ea typeface="微软雅黑" panose="020B0503020204020204" pitchFamily="34" charset="-122"/>
              </a:rPr>
              <a:t>封建地主阶级和</a:t>
            </a:r>
            <a:endParaRPr lang="en-US" altLang="zh-CN" sz="2000" b="1" spc="300" dirty="0">
              <a:latin typeface="微软雅黑" panose="020B0503020204020204" pitchFamily="34" charset="-122"/>
              <a:ea typeface="微软雅黑" panose="020B0503020204020204" pitchFamily="34" charset="-122"/>
            </a:endParaRPr>
          </a:p>
          <a:p>
            <a:pPr algn="ctr">
              <a:lnSpc>
                <a:spcPct val="150000"/>
              </a:lnSpc>
            </a:pPr>
            <a:r>
              <a:rPr lang="zh-CN" altLang="en-US" sz="2000" b="1" spc="300" dirty="0">
                <a:latin typeface="微软雅黑" panose="020B0503020204020204" pitchFamily="34" charset="-122"/>
                <a:ea typeface="微软雅黑" panose="020B0503020204020204" pitchFamily="34" charset="-122"/>
              </a:rPr>
              <a:t>官僚资产阶级的压迫</a:t>
            </a:r>
            <a:endParaRPr lang="zh-CN" altLang="en-US" sz="2000" b="1" spc="300" dirty="0"/>
          </a:p>
        </p:txBody>
      </p:sp>
      <p:cxnSp>
        <p:nvCxnSpPr>
          <p:cNvPr id="20" name="直接连接符 19"/>
          <p:cNvCxnSpPr/>
          <p:nvPr/>
        </p:nvCxnSpPr>
        <p:spPr>
          <a:xfrm>
            <a:off x="2068829" y="4195447"/>
            <a:ext cx="773875" cy="0"/>
          </a:xfrm>
          <a:prstGeom prst="line">
            <a:avLst/>
          </a:prstGeom>
          <a:ln w="38100">
            <a:solidFill>
              <a:srgbClr val="C103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306187" y="4195447"/>
            <a:ext cx="773875" cy="0"/>
          </a:xfrm>
          <a:prstGeom prst="line">
            <a:avLst/>
          </a:prstGeom>
          <a:ln w="38100">
            <a:solidFill>
              <a:srgbClr val="C103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243278" y="3825366"/>
            <a:ext cx="3705445" cy="1198880"/>
          </a:xfrm>
          <a:prstGeom prst="rect">
            <a:avLst/>
          </a:prstGeom>
        </p:spPr>
        <p:txBody>
          <a:bodyPr wrap="square">
            <a:spAutoFit/>
          </a:bodyPr>
          <a:lstStyle/>
          <a:p>
            <a:pPr algn="ctr">
              <a:lnSpc>
                <a:spcPct val="150000"/>
              </a:lnSpc>
            </a:pPr>
            <a:r>
              <a:rPr lang="zh-CN" altLang="en-US" sz="2400" dirty="0">
                <a:latin typeface="微软雅黑" panose="020B0503020204020204" pitchFamily="34" charset="-122"/>
                <a:ea typeface="微软雅黑" panose="020B0503020204020204" pitchFamily="34" charset="-122"/>
              </a:rPr>
              <a:t>这两个基本任务</a:t>
            </a:r>
            <a:endParaRPr lang="en-US" altLang="zh-CN" sz="2400" dirty="0">
              <a:latin typeface="华文中宋" panose="02010600040101010101" pitchFamily="2" charset="-122"/>
              <a:ea typeface="华文中宋" panose="02010600040101010101" pitchFamily="2" charset="-122"/>
            </a:endParaRPr>
          </a:p>
          <a:p>
            <a:pPr algn="ctr">
              <a:lnSpc>
                <a:spcPct val="150000"/>
              </a:lnSpc>
            </a:pPr>
            <a:r>
              <a:rPr lang="zh-CN" altLang="en-US" sz="2400" dirty="0">
                <a:latin typeface="微软雅黑" panose="020B0503020204020204" pitchFamily="34" charset="-122"/>
                <a:ea typeface="微软雅黑" panose="020B0503020204020204" pitchFamily="34" charset="-122"/>
              </a:rPr>
              <a:t>既</a:t>
            </a:r>
            <a:r>
              <a:rPr lang="zh-CN" altLang="en-US" sz="2400" b="1" dirty="0">
                <a:solidFill>
                  <a:srgbClr val="C00000"/>
                </a:solidFill>
                <a:latin typeface="微软雅黑" panose="020B0503020204020204" pitchFamily="34" charset="-122"/>
                <a:ea typeface="微软雅黑" panose="020B0503020204020204" pitchFamily="34" charset="-122"/>
              </a:rPr>
              <a:t>相互区别</a:t>
            </a:r>
            <a:r>
              <a:rPr lang="zh-CN" altLang="en-US" sz="2400" dirty="0">
                <a:solidFill>
                  <a:srgbClr val="C0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又</a:t>
            </a:r>
            <a:r>
              <a:rPr lang="zh-CN" altLang="en-US" sz="2400" b="1" dirty="0">
                <a:solidFill>
                  <a:srgbClr val="C00000"/>
                </a:solidFill>
                <a:latin typeface="微软雅黑" panose="020B0503020204020204" pitchFamily="34" charset="-122"/>
                <a:ea typeface="微软雅黑" panose="020B0503020204020204" pitchFamily="34" charset="-122"/>
              </a:rPr>
              <a:t>相互联系</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27" name="矩形 26"/>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2459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104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965771" y="1513953"/>
            <a:ext cx="8260457" cy="3529171"/>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rPr>
              <a:t>    革命是什么人去干呢？革命的主体是什么呢？就是中国的老百姓。革命的动力，有无产阶级，有农民阶级，还有其他阶级中一切愿意反帝反封建的人，他们都是反帝反封建的革命力量。但是这许多人中间，什么人是根本的力量，是革命的骨干呢？就是占全国人口百分之九十的工人农民</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青年运动的方向</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1939</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5</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4</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8" name="矩形 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22629" y="1197891"/>
            <a:ext cx="3487059" cy="2153393"/>
            <a:chOff x="1573562" y="4986349"/>
            <a:chExt cx="3487059" cy="2153393"/>
          </a:xfrm>
        </p:grpSpPr>
        <p:grpSp>
          <p:nvGrpSpPr>
            <p:cNvPr id="37" name="组合 36"/>
            <p:cNvGrpSpPr/>
            <p:nvPr/>
          </p:nvGrpSpPr>
          <p:grpSpPr>
            <a:xfrm>
              <a:off x="1573562" y="4986349"/>
              <a:ext cx="3393368" cy="1960798"/>
              <a:chOff x="708021" y="1772861"/>
              <a:chExt cx="2904433" cy="1673733"/>
            </a:xfrm>
          </p:grpSpPr>
          <p:sp>
            <p:nvSpPr>
              <p:cNvPr id="38" name="立方体 37"/>
              <p:cNvSpPr/>
              <p:nvPr/>
            </p:nvSpPr>
            <p:spPr>
              <a:xfrm>
                <a:off x="708022" y="1772861"/>
                <a:ext cx="2904432" cy="1673733"/>
              </a:xfrm>
              <a:prstGeom prst="cube">
                <a:avLst>
                  <a:gd name="adj" fmla="val 3847"/>
                </a:avLst>
              </a:prstGeom>
              <a:solidFill>
                <a:schemeClr val="bg1"/>
              </a:solidFill>
              <a:ln w="6350">
                <a:solidFill>
                  <a:schemeClr val="bg1">
                    <a:lumMod val="95000"/>
                  </a:schemeClr>
                </a:solidFill>
              </a:ln>
              <a:effectLst>
                <a:outerShdw blurRad="355600" dist="2032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折角形 38"/>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文本框 40"/>
            <p:cNvSpPr txBox="1"/>
            <p:nvPr/>
          </p:nvSpPr>
          <p:spPr>
            <a:xfrm>
              <a:off x="4527221" y="6308745"/>
              <a:ext cx="533400" cy="830997"/>
            </a:xfrm>
            <a:prstGeom prst="rect">
              <a:avLst/>
            </a:prstGeom>
            <a:noFill/>
          </p:spPr>
          <p:txBody>
            <a:bodyPr wrap="square" rtlCol="0">
              <a:spAutoFit/>
            </a:bodyPr>
            <a:lstStyle/>
            <a:p>
              <a:r>
                <a:rPr lang="en-US" altLang="zh-CN"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rPr>
                <a:t>1</a:t>
              </a:r>
              <a:endParaRPr lang="zh-CN" altLang="en-US"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endParaRPr>
            </a:p>
          </p:txBody>
        </p:sp>
      </p:grpSp>
      <p:sp>
        <p:nvSpPr>
          <p:cNvPr id="11" name="矩形 10"/>
          <p:cNvSpPr/>
          <p:nvPr/>
        </p:nvSpPr>
        <p:spPr>
          <a:xfrm>
            <a:off x="851805" y="2101097"/>
            <a:ext cx="2749471" cy="892552"/>
          </a:xfrm>
          <a:prstGeom prst="rect">
            <a:avLst/>
          </a:prstGeom>
        </p:spPr>
        <p:txBody>
          <a:bodyPr wrap="none">
            <a:spAutoFit/>
          </a:bodyPr>
          <a:lstStyle/>
          <a:p>
            <a:pPr algn="ctr" fontAlgn="auto">
              <a:lnSpc>
                <a:spcPct val="130000"/>
              </a:lnSpc>
            </a:pPr>
            <a:r>
              <a:rPr lang="zh-CN" altLang="en-US" sz="2000" dirty="0">
                <a:latin typeface="微软雅黑" panose="020B0503020204020204" pitchFamily="34" charset="-122"/>
                <a:ea typeface="微软雅黑" panose="020B0503020204020204" pitchFamily="34" charset="-122"/>
              </a:rPr>
              <a:t>中国革命最基本的动力</a:t>
            </a:r>
            <a:endParaRPr lang="zh-CN" altLang="en-US" sz="2000" dirty="0">
              <a:latin typeface="微软雅黑" panose="020B0503020204020204" pitchFamily="34" charset="-122"/>
              <a:ea typeface="微软雅黑" panose="020B0503020204020204" pitchFamily="34" charset="-122"/>
            </a:endParaRPr>
          </a:p>
          <a:p>
            <a:pPr algn="ctr" fontAlgn="auto">
              <a:lnSpc>
                <a:spcPct val="130000"/>
              </a:lnSpc>
            </a:pPr>
            <a:r>
              <a:rPr lang="zh-CN" altLang="en-US" sz="2000" dirty="0">
                <a:latin typeface="微软雅黑" panose="020B0503020204020204" pitchFamily="34" charset="-122"/>
                <a:ea typeface="微软雅黑" panose="020B0503020204020204" pitchFamily="34" charset="-122"/>
              </a:rPr>
              <a:t>中国革命的领导力量</a:t>
            </a:r>
            <a:endParaRPr lang="en-US" altLang="zh-CN" dirty="0"/>
          </a:p>
        </p:txBody>
      </p:sp>
      <p:grpSp>
        <p:nvGrpSpPr>
          <p:cNvPr id="12" name="组合 11"/>
          <p:cNvGrpSpPr/>
          <p:nvPr/>
        </p:nvGrpSpPr>
        <p:grpSpPr>
          <a:xfrm>
            <a:off x="4039269" y="1902650"/>
            <a:ext cx="3866012" cy="2961053"/>
            <a:chOff x="4095141" y="2048701"/>
            <a:chExt cx="3865814" cy="2898832"/>
          </a:xfrm>
        </p:grpSpPr>
        <p:grpSp>
          <p:nvGrpSpPr>
            <p:cNvPr id="13" name="组合 12"/>
            <p:cNvGrpSpPr/>
            <p:nvPr/>
          </p:nvGrpSpPr>
          <p:grpSpPr>
            <a:xfrm>
              <a:off x="4095141" y="2048701"/>
              <a:ext cx="3865814" cy="2898832"/>
              <a:chOff x="3865138" y="1599564"/>
              <a:chExt cx="3865814" cy="2898832"/>
            </a:xfrm>
          </p:grpSpPr>
          <p:sp>
            <p:nvSpPr>
              <p:cNvPr id="17" name="椭圆 39"/>
              <p:cNvSpPr/>
              <p:nvPr/>
            </p:nvSpPr>
            <p:spPr>
              <a:xfrm rot="8100000">
                <a:off x="3865138" y="2260709"/>
                <a:ext cx="1595027" cy="1595027"/>
              </a:xfrm>
              <a:custGeom>
                <a:avLst/>
                <a:gdLst>
                  <a:gd name="connsiteX0" fmla="*/ 0 w 3725326"/>
                  <a:gd name="connsiteY0" fmla="*/ 1862663 h 3725326"/>
                  <a:gd name="connsiteX1" fmla="*/ 1862663 w 3725326"/>
                  <a:gd name="connsiteY1" fmla="*/ 0 h 3725326"/>
                  <a:gd name="connsiteX2" fmla="*/ 3725326 w 3725326"/>
                  <a:gd name="connsiteY2" fmla="*/ 1862663 h 3725326"/>
                  <a:gd name="connsiteX3" fmla="*/ 1862663 w 3725326"/>
                  <a:gd name="connsiteY3" fmla="*/ 3725326 h 3725326"/>
                  <a:gd name="connsiteX4" fmla="*/ 0 w 3725326"/>
                  <a:gd name="connsiteY4" fmla="*/ 1862663 h 3725326"/>
                  <a:gd name="connsiteX0-1" fmla="*/ 0 w 3725326"/>
                  <a:gd name="connsiteY0-2" fmla="*/ 1862663 h 3725326"/>
                  <a:gd name="connsiteX1-3" fmla="*/ 1862663 w 3725326"/>
                  <a:gd name="connsiteY1-4" fmla="*/ 0 h 3725326"/>
                  <a:gd name="connsiteX2-5" fmla="*/ 3725326 w 3725326"/>
                  <a:gd name="connsiteY2-6" fmla="*/ 1862663 h 3725326"/>
                  <a:gd name="connsiteX3-7" fmla="*/ 1862663 w 3725326"/>
                  <a:gd name="connsiteY3-8" fmla="*/ 3725326 h 3725326"/>
                  <a:gd name="connsiteX4-9" fmla="*/ 91440 w 3725326"/>
                  <a:gd name="connsiteY4-10" fmla="*/ 1954103 h 3725326"/>
                  <a:gd name="connsiteX0-11" fmla="*/ 0 w 3725326"/>
                  <a:gd name="connsiteY0-12" fmla="*/ 1862663 h 3725326"/>
                  <a:gd name="connsiteX1-13" fmla="*/ 1862663 w 3725326"/>
                  <a:gd name="connsiteY1-14" fmla="*/ 0 h 3725326"/>
                  <a:gd name="connsiteX2-15" fmla="*/ 3725326 w 3725326"/>
                  <a:gd name="connsiteY2-16" fmla="*/ 1862663 h 3725326"/>
                  <a:gd name="connsiteX3-17" fmla="*/ 1862663 w 3725326"/>
                  <a:gd name="connsiteY3-18" fmla="*/ 3725326 h 3725326"/>
                  <a:gd name="connsiteX0-19" fmla="*/ 0 w 1862663"/>
                  <a:gd name="connsiteY0-20" fmla="*/ 0 h 3725326"/>
                  <a:gd name="connsiteX1-21" fmla="*/ 1862663 w 1862663"/>
                  <a:gd name="connsiteY1-22" fmla="*/ 1862663 h 3725326"/>
                  <a:gd name="connsiteX2-23" fmla="*/ 0 w 1862663"/>
                  <a:gd name="connsiteY2-24" fmla="*/ 3725326 h 3725326"/>
                  <a:gd name="connsiteX0-25" fmla="*/ 1862663 w 1862663"/>
                  <a:gd name="connsiteY0-26" fmla="*/ 0 h 1862663"/>
                  <a:gd name="connsiteX1-27" fmla="*/ 0 w 1862663"/>
                  <a:gd name="connsiteY1-28" fmla="*/ 1862663 h 1862663"/>
                </a:gdLst>
                <a:ahLst/>
                <a:cxnLst>
                  <a:cxn ang="0">
                    <a:pos x="connsiteX0-1" y="connsiteY0-2"/>
                  </a:cxn>
                  <a:cxn ang="0">
                    <a:pos x="connsiteX1-3" y="connsiteY1-4"/>
                  </a:cxn>
                </a:cxnLst>
                <a:rect l="l" t="t" r="r" b="b"/>
                <a:pathLst>
                  <a:path w="1862663" h="1862663">
                    <a:moveTo>
                      <a:pt x="1862663" y="0"/>
                    </a:moveTo>
                    <a:cubicBezTo>
                      <a:pt x="1862663" y="1028720"/>
                      <a:pt x="1028720" y="1862663"/>
                      <a:pt x="0" y="1862663"/>
                    </a:cubicBezTo>
                  </a:path>
                </a:pathLst>
              </a:custGeom>
              <a:noFill/>
              <a:ln w="12700" cap="flat" cmpd="sng" algn="ctr">
                <a:solidFill>
                  <a:srgbClr val="A90007"/>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sp>
            <p:nvSpPr>
              <p:cNvPr id="18" name="椭圆 39"/>
              <p:cNvSpPr/>
              <p:nvPr/>
            </p:nvSpPr>
            <p:spPr>
              <a:xfrm rot="18900000">
                <a:off x="6135925" y="2251467"/>
                <a:ext cx="1595027" cy="1595027"/>
              </a:xfrm>
              <a:custGeom>
                <a:avLst/>
                <a:gdLst>
                  <a:gd name="connsiteX0" fmla="*/ 0 w 3725326"/>
                  <a:gd name="connsiteY0" fmla="*/ 1862663 h 3725326"/>
                  <a:gd name="connsiteX1" fmla="*/ 1862663 w 3725326"/>
                  <a:gd name="connsiteY1" fmla="*/ 0 h 3725326"/>
                  <a:gd name="connsiteX2" fmla="*/ 3725326 w 3725326"/>
                  <a:gd name="connsiteY2" fmla="*/ 1862663 h 3725326"/>
                  <a:gd name="connsiteX3" fmla="*/ 1862663 w 3725326"/>
                  <a:gd name="connsiteY3" fmla="*/ 3725326 h 3725326"/>
                  <a:gd name="connsiteX4" fmla="*/ 0 w 3725326"/>
                  <a:gd name="connsiteY4" fmla="*/ 1862663 h 3725326"/>
                  <a:gd name="connsiteX0-1" fmla="*/ 0 w 3725326"/>
                  <a:gd name="connsiteY0-2" fmla="*/ 1862663 h 3725326"/>
                  <a:gd name="connsiteX1-3" fmla="*/ 1862663 w 3725326"/>
                  <a:gd name="connsiteY1-4" fmla="*/ 0 h 3725326"/>
                  <a:gd name="connsiteX2-5" fmla="*/ 3725326 w 3725326"/>
                  <a:gd name="connsiteY2-6" fmla="*/ 1862663 h 3725326"/>
                  <a:gd name="connsiteX3-7" fmla="*/ 1862663 w 3725326"/>
                  <a:gd name="connsiteY3-8" fmla="*/ 3725326 h 3725326"/>
                  <a:gd name="connsiteX4-9" fmla="*/ 91440 w 3725326"/>
                  <a:gd name="connsiteY4-10" fmla="*/ 1954103 h 3725326"/>
                  <a:gd name="connsiteX0-11" fmla="*/ 0 w 3725326"/>
                  <a:gd name="connsiteY0-12" fmla="*/ 1862663 h 3725326"/>
                  <a:gd name="connsiteX1-13" fmla="*/ 1862663 w 3725326"/>
                  <a:gd name="connsiteY1-14" fmla="*/ 0 h 3725326"/>
                  <a:gd name="connsiteX2-15" fmla="*/ 3725326 w 3725326"/>
                  <a:gd name="connsiteY2-16" fmla="*/ 1862663 h 3725326"/>
                  <a:gd name="connsiteX3-17" fmla="*/ 1862663 w 3725326"/>
                  <a:gd name="connsiteY3-18" fmla="*/ 3725326 h 3725326"/>
                  <a:gd name="connsiteX0-19" fmla="*/ 0 w 1862663"/>
                  <a:gd name="connsiteY0-20" fmla="*/ 0 h 3725326"/>
                  <a:gd name="connsiteX1-21" fmla="*/ 1862663 w 1862663"/>
                  <a:gd name="connsiteY1-22" fmla="*/ 1862663 h 3725326"/>
                  <a:gd name="connsiteX2-23" fmla="*/ 0 w 1862663"/>
                  <a:gd name="connsiteY2-24" fmla="*/ 3725326 h 3725326"/>
                  <a:gd name="connsiteX0-25" fmla="*/ 1862663 w 1862663"/>
                  <a:gd name="connsiteY0-26" fmla="*/ 0 h 1862663"/>
                  <a:gd name="connsiteX1-27" fmla="*/ 0 w 1862663"/>
                  <a:gd name="connsiteY1-28" fmla="*/ 1862663 h 1862663"/>
                </a:gdLst>
                <a:ahLst/>
                <a:cxnLst>
                  <a:cxn ang="0">
                    <a:pos x="connsiteX0-1" y="connsiteY0-2"/>
                  </a:cxn>
                  <a:cxn ang="0">
                    <a:pos x="connsiteX1-3" y="connsiteY1-4"/>
                  </a:cxn>
                </a:cxnLst>
                <a:rect l="l" t="t" r="r" b="b"/>
                <a:pathLst>
                  <a:path w="1862663" h="1862663">
                    <a:moveTo>
                      <a:pt x="1862663" y="0"/>
                    </a:moveTo>
                    <a:cubicBezTo>
                      <a:pt x="1862663" y="1028720"/>
                      <a:pt x="1028720" y="1862663"/>
                      <a:pt x="0" y="1862663"/>
                    </a:cubicBezTo>
                  </a:path>
                </a:pathLst>
              </a:custGeom>
              <a:noFill/>
              <a:ln w="12700" cap="flat" cmpd="sng" algn="ctr">
                <a:solidFill>
                  <a:srgbClr val="A90007"/>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sp>
            <p:nvSpPr>
              <p:cNvPr id="19" name="椭圆 18"/>
              <p:cNvSpPr/>
              <p:nvPr/>
            </p:nvSpPr>
            <p:spPr>
              <a:xfrm>
                <a:off x="7019132" y="2037294"/>
                <a:ext cx="166930" cy="16692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sp>
            <p:nvSpPr>
              <p:cNvPr id="20" name="椭圆 19"/>
              <p:cNvSpPr/>
              <p:nvPr/>
            </p:nvSpPr>
            <p:spPr>
              <a:xfrm>
                <a:off x="6987390" y="3936598"/>
                <a:ext cx="166930" cy="16692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sp>
            <p:nvSpPr>
              <p:cNvPr id="21" name="椭圆 20"/>
              <p:cNvSpPr/>
              <p:nvPr/>
            </p:nvSpPr>
            <p:spPr>
              <a:xfrm>
                <a:off x="4424238" y="2037295"/>
                <a:ext cx="166930" cy="16692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C00000"/>
                  </a:solidFill>
                  <a:effectLst/>
                  <a:uLnTx/>
                  <a:uFillTx/>
                  <a:latin typeface="Calibri" panose="020F0502020204030204"/>
                  <a:ea typeface="宋体" panose="02010600030101010101" pitchFamily="2" charset="-122"/>
                  <a:cs typeface="+mn-cs"/>
                  <a:sym typeface="Helvetica" pitchFamily="34" charset="0"/>
                </a:endParaRPr>
              </a:p>
            </p:txBody>
          </p:sp>
          <p:sp>
            <p:nvSpPr>
              <p:cNvPr id="22" name="椭圆 21"/>
              <p:cNvSpPr/>
              <p:nvPr/>
            </p:nvSpPr>
            <p:spPr>
              <a:xfrm>
                <a:off x="4424237" y="3936598"/>
                <a:ext cx="166930" cy="166928"/>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sp>
            <p:nvSpPr>
              <p:cNvPr id="24" name="椭圆 23"/>
              <p:cNvSpPr/>
              <p:nvPr/>
            </p:nvSpPr>
            <p:spPr>
              <a:xfrm>
                <a:off x="4351240" y="1599564"/>
                <a:ext cx="2898834" cy="2898832"/>
              </a:xfrm>
              <a:prstGeom prst="ellipse">
                <a:avLst/>
              </a:prstGeom>
              <a:noFill/>
              <a:ln w="85725" cap="flat" cmpd="sng" algn="ctr">
                <a:solidFill>
                  <a:sysClr val="window" lastClr="FFFFFF">
                    <a:lumMod val="85000"/>
                  </a:sysClr>
                </a:solidFill>
                <a:prstDash val="solid"/>
                <a:miter lim="800000"/>
              </a:ln>
              <a:effectLst>
                <a:outerShdw blurRad="50800" dist="50800" dir="5400000" algn="ctr" rotWithShape="0">
                  <a:sysClr val="window" lastClr="FFFFFF"/>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itchFamily="34" charset="0"/>
                </a:endParaRPr>
              </a:p>
            </p:txBody>
          </p:sp>
        </p:grpSp>
        <p:sp>
          <p:nvSpPr>
            <p:cNvPr id="15" name="iṧḷïḓe"/>
            <p:cNvSpPr/>
            <p:nvPr/>
          </p:nvSpPr>
          <p:spPr>
            <a:xfrm>
              <a:off x="4846493" y="2287758"/>
              <a:ext cx="2398194" cy="2398192"/>
            </a:xfrm>
            <a:prstGeom prst="ellipse">
              <a:avLst/>
            </a:prstGeom>
            <a:gradFill>
              <a:gsLst>
                <a:gs pos="0">
                  <a:srgbClr val="C13132"/>
                </a:gs>
                <a:gs pos="100000">
                  <a:srgbClr val="760303"/>
                </a:gs>
              </a:gsLst>
              <a:lin ang="0" scaled="0"/>
            </a:gradFill>
            <a:ln w="57150" cap="flat" cmpd="sng" algn="ctr">
              <a:solidFill>
                <a:sysClr val="window" lastClr="FFFFFF"/>
              </a:solidFill>
              <a:prstDash val="solid"/>
              <a:miter lim="800000"/>
            </a:ln>
            <a:effectLst/>
          </p:spPr>
          <p:txBody>
            <a:bodyPr wrap="none" rtlCol="0" anchor="ctr">
              <a:normAutofit/>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sz="2000" b="1" i="0" u="none" strike="noStrike" kern="0" cap="none" spc="0" normalizeH="0" baseline="0" noProof="0" dirty="0">
                <a:ln>
                  <a:noFill/>
                </a:ln>
                <a:solidFill>
                  <a:prstClr val="black"/>
                </a:solidFill>
                <a:effectLst/>
                <a:uLnTx/>
                <a:uFillTx/>
                <a:latin typeface="Calibri" panose="020F0502020204030204"/>
                <a:ea typeface="+mn-ea"/>
                <a:cs typeface="+mn-cs"/>
                <a:sym typeface="Helvetica" pitchFamily="34" charset="0"/>
              </a:endParaRPr>
            </a:p>
          </p:txBody>
        </p:sp>
      </p:grpSp>
      <p:sp>
        <p:nvSpPr>
          <p:cNvPr id="25" name="矩形 24"/>
          <p:cNvSpPr/>
          <p:nvPr/>
        </p:nvSpPr>
        <p:spPr>
          <a:xfrm>
            <a:off x="4613875" y="2895666"/>
            <a:ext cx="2751883" cy="1027169"/>
          </a:xfrm>
          <a:prstGeom prst="rect">
            <a:avLst/>
          </a:prstGeom>
          <a:noFill/>
          <a:ln w="12700" cap="flat" cmpd="sng" algn="ctr">
            <a:noFill/>
            <a:prstDash val="solid"/>
            <a:miter lim="800000"/>
          </a:ln>
          <a:effectLst/>
        </p:spPr>
        <p:txBody>
          <a:bodyPr rtlCol="0" anchor="ctr"/>
          <a:lstStyle/>
          <a:p>
            <a:pPr lvl="0" algn="ctr" fontAlgn="base">
              <a:lnSpc>
                <a:spcPct val="150000"/>
              </a:lnSpc>
              <a:spcBef>
                <a:spcPct val="0"/>
              </a:spcBef>
              <a:spcAft>
                <a:spcPct val="0"/>
              </a:spcAft>
              <a:defRPr/>
            </a:pPr>
            <a:r>
              <a:rPr lang="zh-CN" altLang="en-US" sz="2400" b="1" kern="0"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rPr>
              <a:t>新民主主义</a:t>
            </a:r>
            <a:endParaRPr lang="zh-CN" altLang="en-US" sz="2400" b="1" kern="0"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endParaRPr>
          </a:p>
          <a:p>
            <a:pPr lvl="0" algn="ctr" fontAlgn="base">
              <a:lnSpc>
                <a:spcPct val="150000"/>
              </a:lnSpc>
              <a:spcBef>
                <a:spcPct val="0"/>
              </a:spcBef>
              <a:spcAft>
                <a:spcPct val="0"/>
              </a:spcAft>
              <a:defRPr/>
            </a:pPr>
            <a:r>
              <a:rPr lang="zh-CN" altLang="en-US" sz="2400" b="1" kern="0"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rPr>
              <a:t>革命的动力</a:t>
            </a:r>
            <a:endParaRPr kumimoji="0" lang="zh-CN" altLang="en-US" sz="2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sym typeface="Helvetica" pitchFamily="34" charset="0"/>
            </a:endParaRPr>
          </a:p>
        </p:txBody>
      </p:sp>
      <p:sp>
        <p:nvSpPr>
          <p:cNvPr id="40" name="矩形 39"/>
          <p:cNvSpPr/>
          <p:nvPr/>
        </p:nvSpPr>
        <p:spPr>
          <a:xfrm>
            <a:off x="1523278" y="1480176"/>
            <a:ext cx="1415772" cy="461665"/>
          </a:xfrm>
          <a:prstGeom prst="rect">
            <a:avLst/>
          </a:prstGeom>
        </p:spPr>
        <p:txBody>
          <a:bodyPr wrap="none">
            <a:spAutoFit/>
          </a:bodyPr>
          <a:lstStyle/>
          <a:p>
            <a:pPr algn="ctr"/>
            <a:r>
              <a:rPr lang="zh-CN" altLang="en-US" sz="2400" b="1" dirty="0">
                <a:solidFill>
                  <a:srgbClr val="C00000"/>
                </a:solidFill>
                <a:latin typeface="华文中宋" panose="02010600040101010101" pitchFamily="2" charset="-122"/>
                <a:ea typeface="华文中宋" panose="02010600040101010101" pitchFamily="2" charset="-122"/>
              </a:rPr>
              <a:t>无产阶级</a:t>
            </a:r>
            <a:endParaRPr lang="zh-CN" altLang="en-US" sz="2400" b="1" dirty="0">
              <a:solidFill>
                <a:srgbClr val="C00000"/>
              </a:solidFill>
              <a:latin typeface="华文中宋" panose="02010600040101010101" pitchFamily="2" charset="-122"/>
              <a:ea typeface="华文中宋" panose="02010600040101010101" pitchFamily="2" charset="-122"/>
            </a:endParaRPr>
          </a:p>
        </p:txBody>
      </p:sp>
      <p:cxnSp>
        <p:nvCxnSpPr>
          <p:cNvPr id="6" name="直接连接符 5"/>
          <p:cNvCxnSpPr/>
          <p:nvPr/>
        </p:nvCxnSpPr>
        <p:spPr>
          <a:xfrm rot="5400000">
            <a:off x="2195008" y="1744889"/>
            <a:ext cx="0" cy="626938"/>
          </a:xfrm>
          <a:prstGeom prst="line">
            <a:avLst/>
          </a:prstGeom>
          <a:ln>
            <a:solidFill>
              <a:srgbClr val="C13132"/>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8045006" y="1300927"/>
            <a:ext cx="3378669" cy="2178267"/>
            <a:chOff x="1573562" y="4986349"/>
            <a:chExt cx="3378669" cy="2178267"/>
          </a:xfrm>
        </p:grpSpPr>
        <p:grpSp>
          <p:nvGrpSpPr>
            <p:cNvPr id="52" name="组合 51"/>
            <p:cNvGrpSpPr/>
            <p:nvPr/>
          </p:nvGrpSpPr>
          <p:grpSpPr>
            <a:xfrm>
              <a:off x="1573562" y="4986349"/>
              <a:ext cx="3346893" cy="1960798"/>
              <a:chOff x="708021" y="1772861"/>
              <a:chExt cx="2864655" cy="1673733"/>
            </a:xfrm>
          </p:grpSpPr>
          <p:sp>
            <p:nvSpPr>
              <p:cNvPr id="54" name="立方体 53"/>
              <p:cNvSpPr/>
              <p:nvPr/>
            </p:nvSpPr>
            <p:spPr>
              <a:xfrm>
                <a:off x="708021" y="1772861"/>
                <a:ext cx="2864655" cy="1673733"/>
              </a:xfrm>
              <a:prstGeom prst="cube">
                <a:avLst>
                  <a:gd name="adj" fmla="val 3847"/>
                </a:avLst>
              </a:prstGeom>
              <a:solidFill>
                <a:schemeClr val="bg1"/>
              </a:solidFill>
              <a:ln w="6350">
                <a:solidFill>
                  <a:schemeClr val="bg1">
                    <a:lumMod val="95000"/>
                  </a:schemeClr>
                </a:solidFill>
              </a:ln>
              <a:effectLst>
                <a:outerShdw blurRad="355600" dist="2032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折角形 54"/>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p:cNvSpPr txBox="1"/>
            <p:nvPr/>
          </p:nvSpPr>
          <p:spPr>
            <a:xfrm>
              <a:off x="4418831" y="6333619"/>
              <a:ext cx="533400" cy="830997"/>
            </a:xfrm>
            <a:prstGeom prst="rect">
              <a:avLst/>
            </a:prstGeom>
            <a:noFill/>
          </p:spPr>
          <p:txBody>
            <a:bodyPr wrap="square" rtlCol="0">
              <a:spAutoFit/>
            </a:bodyPr>
            <a:lstStyle/>
            <a:p>
              <a:r>
                <a:rPr lang="en-US" altLang="zh-CN"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rPr>
                <a:t>2</a:t>
              </a:r>
              <a:endParaRPr lang="zh-CN" altLang="en-US"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endParaRPr>
            </a:p>
          </p:txBody>
        </p:sp>
      </p:grpSp>
      <p:sp>
        <p:nvSpPr>
          <p:cNvPr id="56" name="矩形 55"/>
          <p:cNvSpPr/>
          <p:nvPr/>
        </p:nvSpPr>
        <p:spPr>
          <a:xfrm>
            <a:off x="8435286" y="2327162"/>
            <a:ext cx="2236510" cy="499624"/>
          </a:xfrm>
          <a:prstGeom prst="rect">
            <a:avLst/>
          </a:prstGeom>
        </p:spPr>
        <p:txBody>
          <a:bodyPr wrap="non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中国革命的主力军</a:t>
            </a:r>
            <a:endParaRPr lang="en-US" altLang="zh-CN" sz="2000" dirty="0">
              <a:latin typeface="微软雅黑" panose="020B0503020204020204" pitchFamily="34" charset="-122"/>
              <a:ea typeface="微软雅黑" panose="020B0503020204020204" pitchFamily="34" charset="-122"/>
            </a:endParaRPr>
          </a:p>
        </p:txBody>
      </p:sp>
      <p:sp>
        <p:nvSpPr>
          <p:cNvPr id="57" name="矩形 56"/>
          <p:cNvSpPr/>
          <p:nvPr/>
        </p:nvSpPr>
        <p:spPr>
          <a:xfrm>
            <a:off x="9153433" y="1583212"/>
            <a:ext cx="800219" cy="461665"/>
          </a:xfrm>
          <a:prstGeom prst="rect">
            <a:avLst/>
          </a:prstGeom>
        </p:spPr>
        <p:txBody>
          <a:bodyPr wrap="none">
            <a:spAutoFit/>
          </a:bodyPr>
          <a:lstStyle/>
          <a:p>
            <a:pPr algn="ctr"/>
            <a:r>
              <a:rPr lang="zh-CN" altLang="en-US" sz="2400" b="1" dirty="0">
                <a:solidFill>
                  <a:srgbClr val="C00000"/>
                </a:solidFill>
                <a:latin typeface="华文中宋" panose="02010600040101010101" pitchFamily="2" charset="-122"/>
                <a:ea typeface="华文中宋" panose="02010600040101010101" pitchFamily="2" charset="-122"/>
              </a:rPr>
              <a:t>农民</a:t>
            </a:r>
            <a:endParaRPr lang="zh-CN" altLang="en-US" sz="2400" b="1" dirty="0">
              <a:solidFill>
                <a:srgbClr val="C00000"/>
              </a:solidFill>
              <a:latin typeface="华文中宋" panose="02010600040101010101" pitchFamily="2" charset="-122"/>
              <a:ea typeface="华文中宋" panose="02010600040101010101" pitchFamily="2" charset="-122"/>
            </a:endParaRPr>
          </a:p>
        </p:txBody>
      </p:sp>
      <p:cxnSp>
        <p:nvCxnSpPr>
          <p:cNvPr id="58" name="直接连接符 57"/>
          <p:cNvCxnSpPr/>
          <p:nvPr/>
        </p:nvCxnSpPr>
        <p:spPr>
          <a:xfrm rot="5400000">
            <a:off x="9517385" y="1847925"/>
            <a:ext cx="0" cy="626938"/>
          </a:xfrm>
          <a:prstGeom prst="line">
            <a:avLst/>
          </a:prstGeom>
          <a:ln>
            <a:solidFill>
              <a:srgbClr val="C13132"/>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722629" y="3790017"/>
            <a:ext cx="3427963" cy="2152768"/>
            <a:chOff x="1573562" y="4986349"/>
            <a:chExt cx="3427963" cy="2152768"/>
          </a:xfrm>
        </p:grpSpPr>
        <p:grpSp>
          <p:nvGrpSpPr>
            <p:cNvPr id="60" name="组合 59"/>
            <p:cNvGrpSpPr/>
            <p:nvPr/>
          </p:nvGrpSpPr>
          <p:grpSpPr>
            <a:xfrm>
              <a:off x="1573562" y="4986349"/>
              <a:ext cx="3393368" cy="1960798"/>
              <a:chOff x="708021" y="1772861"/>
              <a:chExt cx="2904433" cy="1673733"/>
            </a:xfrm>
          </p:grpSpPr>
          <p:sp>
            <p:nvSpPr>
              <p:cNvPr id="62" name="立方体 61"/>
              <p:cNvSpPr/>
              <p:nvPr/>
            </p:nvSpPr>
            <p:spPr>
              <a:xfrm>
                <a:off x="708021" y="1772861"/>
                <a:ext cx="2904433" cy="1673733"/>
              </a:xfrm>
              <a:prstGeom prst="cube">
                <a:avLst>
                  <a:gd name="adj" fmla="val 3847"/>
                </a:avLst>
              </a:prstGeom>
              <a:solidFill>
                <a:schemeClr val="bg1"/>
              </a:solidFill>
              <a:ln w="6350">
                <a:solidFill>
                  <a:schemeClr val="bg1">
                    <a:lumMod val="95000"/>
                  </a:schemeClr>
                </a:solidFill>
              </a:ln>
              <a:effectLst>
                <a:outerShdw blurRad="355600" dist="2032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折角形 62"/>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文本框 60"/>
            <p:cNvSpPr txBox="1"/>
            <p:nvPr/>
          </p:nvSpPr>
          <p:spPr>
            <a:xfrm>
              <a:off x="4468125" y="6308120"/>
              <a:ext cx="533400" cy="830997"/>
            </a:xfrm>
            <a:prstGeom prst="rect">
              <a:avLst/>
            </a:prstGeom>
            <a:noFill/>
          </p:spPr>
          <p:txBody>
            <a:bodyPr wrap="square" rtlCol="0">
              <a:spAutoFit/>
            </a:bodyPr>
            <a:lstStyle/>
            <a:p>
              <a:r>
                <a:rPr lang="en-US" altLang="zh-CN"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rPr>
                <a:t>3</a:t>
              </a:r>
              <a:endParaRPr lang="zh-CN" altLang="en-US"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endParaRPr>
            </a:p>
          </p:txBody>
        </p:sp>
      </p:grpSp>
      <p:sp>
        <p:nvSpPr>
          <p:cNvPr id="64" name="矩形 63"/>
          <p:cNvSpPr/>
          <p:nvPr/>
        </p:nvSpPr>
        <p:spPr>
          <a:xfrm>
            <a:off x="867721" y="4856310"/>
            <a:ext cx="2749471" cy="459357"/>
          </a:xfrm>
          <a:prstGeom prst="rect">
            <a:avLst/>
          </a:prstGeom>
        </p:spPr>
        <p:txBody>
          <a:bodyPr wrap="none">
            <a:spAutoFit/>
          </a:bodyPr>
          <a:lstStyle/>
          <a:p>
            <a:pPr algn="ctr" fontAlgn="auto">
              <a:lnSpc>
                <a:spcPct val="130000"/>
              </a:lnSpc>
            </a:pPr>
            <a:r>
              <a:rPr lang="zh-CN" altLang="en-US" sz="2000" dirty="0">
                <a:latin typeface="微软雅黑" panose="020B0503020204020204" pitchFamily="34" charset="-122"/>
                <a:ea typeface="微软雅黑" panose="020B0503020204020204" pitchFamily="34" charset="-122"/>
              </a:rPr>
              <a:t>无产阶级的可靠同盟者</a:t>
            </a:r>
            <a:endParaRPr lang="en-US" altLang="zh-CN" dirty="0"/>
          </a:p>
        </p:txBody>
      </p:sp>
      <p:sp>
        <p:nvSpPr>
          <p:cNvPr id="65" name="矩形 64"/>
          <p:cNvSpPr/>
          <p:nvPr/>
        </p:nvSpPr>
        <p:spPr>
          <a:xfrm>
            <a:off x="1061613" y="4072302"/>
            <a:ext cx="2339102" cy="461665"/>
          </a:xfrm>
          <a:prstGeom prst="rect">
            <a:avLst/>
          </a:prstGeom>
        </p:spPr>
        <p:txBody>
          <a:bodyPr wrap="none">
            <a:spAutoFit/>
          </a:bodyPr>
          <a:lstStyle/>
          <a:p>
            <a:pPr algn="ctr"/>
            <a:r>
              <a:rPr lang="zh-CN" altLang="en-US" sz="2400" b="1" dirty="0">
                <a:solidFill>
                  <a:srgbClr val="C00000"/>
                </a:solidFill>
                <a:latin typeface="华文中宋" panose="02010600040101010101" pitchFamily="2" charset="-122"/>
                <a:ea typeface="华文中宋" panose="02010600040101010101" pitchFamily="2" charset="-122"/>
              </a:rPr>
              <a:t>城市小资产阶级</a:t>
            </a:r>
            <a:endParaRPr lang="zh-CN" altLang="en-US" sz="2400" b="1" dirty="0">
              <a:solidFill>
                <a:srgbClr val="C00000"/>
              </a:solidFill>
              <a:latin typeface="华文中宋" panose="02010600040101010101" pitchFamily="2" charset="-122"/>
              <a:ea typeface="华文中宋" panose="02010600040101010101" pitchFamily="2" charset="-122"/>
            </a:endParaRPr>
          </a:p>
        </p:txBody>
      </p:sp>
      <p:cxnSp>
        <p:nvCxnSpPr>
          <p:cNvPr id="66" name="直接连接符 65"/>
          <p:cNvCxnSpPr/>
          <p:nvPr/>
        </p:nvCxnSpPr>
        <p:spPr>
          <a:xfrm rot="5400000">
            <a:off x="2195008" y="4337015"/>
            <a:ext cx="0" cy="626938"/>
          </a:xfrm>
          <a:prstGeom prst="line">
            <a:avLst/>
          </a:prstGeom>
          <a:ln>
            <a:solidFill>
              <a:srgbClr val="C13132"/>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8045006" y="3893053"/>
            <a:ext cx="3351673" cy="2148999"/>
            <a:chOff x="1573562" y="4986349"/>
            <a:chExt cx="3351673" cy="2148999"/>
          </a:xfrm>
        </p:grpSpPr>
        <p:grpSp>
          <p:nvGrpSpPr>
            <p:cNvPr id="68" name="组合 67"/>
            <p:cNvGrpSpPr/>
            <p:nvPr/>
          </p:nvGrpSpPr>
          <p:grpSpPr>
            <a:xfrm>
              <a:off x="1573562" y="4986349"/>
              <a:ext cx="3346893" cy="1960798"/>
              <a:chOff x="708021" y="1772861"/>
              <a:chExt cx="2864655" cy="1673733"/>
            </a:xfrm>
          </p:grpSpPr>
          <p:sp>
            <p:nvSpPr>
              <p:cNvPr id="70" name="立方体 69"/>
              <p:cNvSpPr/>
              <p:nvPr/>
            </p:nvSpPr>
            <p:spPr>
              <a:xfrm>
                <a:off x="708022" y="1772861"/>
                <a:ext cx="2864654" cy="1673733"/>
              </a:xfrm>
              <a:prstGeom prst="cube">
                <a:avLst>
                  <a:gd name="adj" fmla="val 3847"/>
                </a:avLst>
              </a:prstGeom>
              <a:solidFill>
                <a:schemeClr val="bg1"/>
              </a:solidFill>
              <a:ln w="6350">
                <a:solidFill>
                  <a:schemeClr val="bg1">
                    <a:lumMod val="95000"/>
                  </a:schemeClr>
                </a:solidFill>
              </a:ln>
              <a:effectLst>
                <a:outerShdw blurRad="355600" dist="2032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1" name="折角形 70"/>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4391835" y="6304351"/>
              <a:ext cx="533400" cy="830997"/>
            </a:xfrm>
            <a:prstGeom prst="rect">
              <a:avLst/>
            </a:prstGeom>
            <a:noFill/>
          </p:spPr>
          <p:txBody>
            <a:bodyPr wrap="square" rtlCol="0">
              <a:spAutoFit/>
            </a:bodyPr>
            <a:lstStyle/>
            <a:p>
              <a:r>
                <a:rPr lang="en-US" altLang="zh-CN"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rPr>
                <a:t>4</a:t>
              </a:r>
              <a:endParaRPr lang="zh-CN" altLang="en-US" sz="4800" b="1" dirty="0">
                <a:gradFill>
                  <a:gsLst>
                    <a:gs pos="0">
                      <a:srgbClr val="C00000">
                        <a:alpha val="46000"/>
                      </a:srgbClr>
                    </a:gs>
                    <a:gs pos="83000">
                      <a:srgbClr val="C00000">
                        <a:alpha val="0"/>
                      </a:srgbClr>
                    </a:gs>
                  </a:gsLst>
                  <a:lin ang="5400000" scaled="1"/>
                </a:gradFill>
                <a:latin typeface="微软雅黑" panose="020B0503020204020204" pitchFamily="34" charset="-122"/>
                <a:ea typeface="微软雅黑" panose="020B0503020204020204" pitchFamily="34" charset="-122"/>
              </a:endParaRPr>
            </a:p>
          </p:txBody>
        </p:sp>
      </p:grpSp>
      <p:sp>
        <p:nvSpPr>
          <p:cNvPr id="72" name="矩形 71"/>
          <p:cNvSpPr/>
          <p:nvPr/>
        </p:nvSpPr>
        <p:spPr>
          <a:xfrm>
            <a:off x="8138040" y="4777374"/>
            <a:ext cx="2749471" cy="853567"/>
          </a:xfrm>
          <a:prstGeom prst="rect">
            <a:avLst/>
          </a:prstGeom>
        </p:spPr>
        <p:txBody>
          <a:bodyPr wrap="none">
            <a:spAutoFit/>
          </a:bodyPr>
          <a:lstStyle/>
          <a:p>
            <a:pPr algn="ctr">
              <a:lnSpc>
                <a:spcPct val="130000"/>
              </a:lnSpc>
            </a:pPr>
            <a:r>
              <a:rPr lang="zh-CN" altLang="en-US" sz="2000" dirty="0">
                <a:latin typeface="微软雅黑" panose="020B0503020204020204" pitchFamily="34" charset="-122"/>
                <a:ea typeface="微软雅黑" panose="020B0503020204020204" pitchFamily="34" charset="-122"/>
              </a:rPr>
              <a:t>既有革命的一面</a:t>
            </a:r>
            <a:endParaRPr lang="en-US" altLang="zh-CN" sz="2000" dirty="0">
              <a:latin typeface="微软雅黑" panose="020B0503020204020204" pitchFamily="34" charset="-122"/>
              <a:ea typeface="微软雅黑" panose="020B0503020204020204" pitchFamily="34" charset="-122"/>
            </a:endParaRPr>
          </a:p>
          <a:p>
            <a:pPr algn="ctr">
              <a:lnSpc>
                <a:spcPct val="130000"/>
              </a:lnSpc>
            </a:pPr>
            <a:r>
              <a:rPr lang="zh-CN" altLang="en-US" sz="2000" dirty="0">
                <a:latin typeface="微软雅黑" panose="020B0503020204020204" pitchFamily="34" charset="-122"/>
                <a:ea typeface="微软雅黑" panose="020B0503020204020204" pitchFamily="34" charset="-122"/>
              </a:rPr>
              <a:t>又有动摇、妥协的一面</a:t>
            </a:r>
            <a:endParaRPr lang="en-US" altLang="zh-CN" sz="2000" dirty="0">
              <a:latin typeface="微软雅黑" panose="020B0503020204020204" pitchFamily="34" charset="-122"/>
              <a:ea typeface="微软雅黑" panose="020B0503020204020204" pitchFamily="34" charset="-122"/>
            </a:endParaRPr>
          </a:p>
        </p:txBody>
      </p:sp>
      <p:sp>
        <p:nvSpPr>
          <p:cNvPr id="73" name="矩形 72"/>
          <p:cNvSpPr/>
          <p:nvPr/>
        </p:nvSpPr>
        <p:spPr>
          <a:xfrm>
            <a:off x="8537880" y="4175338"/>
            <a:ext cx="2031325" cy="461665"/>
          </a:xfrm>
          <a:prstGeom prst="rect">
            <a:avLst/>
          </a:prstGeom>
        </p:spPr>
        <p:txBody>
          <a:bodyPr wrap="none">
            <a:spAutoFit/>
          </a:bodyPr>
          <a:lstStyle/>
          <a:p>
            <a:pPr algn="ctr"/>
            <a:r>
              <a:rPr lang="zh-CN" altLang="en-US" sz="2400" b="1" dirty="0">
                <a:solidFill>
                  <a:srgbClr val="C00000"/>
                </a:solidFill>
                <a:latin typeface="华文中宋" panose="02010600040101010101" pitchFamily="2" charset="-122"/>
                <a:ea typeface="华文中宋" panose="02010600040101010101" pitchFamily="2" charset="-122"/>
              </a:rPr>
              <a:t>民族资产阶级</a:t>
            </a:r>
            <a:endParaRPr lang="zh-CN" altLang="en-US" sz="2400" b="1" dirty="0">
              <a:solidFill>
                <a:srgbClr val="C00000"/>
              </a:solidFill>
              <a:latin typeface="华文中宋" panose="02010600040101010101" pitchFamily="2" charset="-122"/>
              <a:ea typeface="华文中宋" panose="02010600040101010101" pitchFamily="2" charset="-122"/>
            </a:endParaRPr>
          </a:p>
        </p:txBody>
      </p:sp>
      <p:cxnSp>
        <p:nvCxnSpPr>
          <p:cNvPr id="74" name="直接连接符 73"/>
          <p:cNvCxnSpPr/>
          <p:nvPr/>
        </p:nvCxnSpPr>
        <p:spPr>
          <a:xfrm rot="5400000">
            <a:off x="9517385" y="4440051"/>
            <a:ext cx="0" cy="626938"/>
          </a:xfrm>
          <a:prstGeom prst="line">
            <a:avLst/>
          </a:prstGeom>
          <a:ln>
            <a:solidFill>
              <a:srgbClr val="C1313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35473" y="554032"/>
            <a:ext cx="6521055" cy="4656801"/>
          </a:xfrm>
          <a:prstGeom prst="rect">
            <a:avLst/>
          </a:prstGeom>
        </p:spPr>
      </p:pic>
      <p:sp>
        <p:nvSpPr>
          <p:cNvPr id="2" name="矩形 1"/>
          <p:cNvSpPr/>
          <p:nvPr/>
        </p:nvSpPr>
        <p:spPr>
          <a:xfrm>
            <a:off x="0" y="552486"/>
            <a:ext cx="4305300" cy="4833706"/>
          </a:xfrm>
          <a:prstGeom prst="rect">
            <a:avLst/>
          </a:prstGeom>
          <a:gradFill>
            <a:gsLst>
              <a:gs pos="66000">
                <a:srgbClr val="535353"/>
              </a:gs>
              <a:gs pos="0">
                <a:srgbClr val="535353"/>
              </a:gs>
              <a:gs pos="100000">
                <a:srgbClr val="53535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H="1">
            <a:off x="7924800" y="552485"/>
            <a:ext cx="4280890" cy="4808535"/>
          </a:xfrm>
          <a:prstGeom prst="rect">
            <a:avLst/>
          </a:prstGeom>
          <a:gradFill>
            <a:gsLst>
              <a:gs pos="66000">
                <a:srgbClr val="535353"/>
              </a:gs>
              <a:gs pos="0">
                <a:srgbClr val="535353"/>
              </a:gs>
              <a:gs pos="100000">
                <a:srgbClr val="53535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3759200"/>
            <a:ext cx="12191999" cy="2681336"/>
          </a:xfrm>
          <a:prstGeom prst="rect">
            <a:avLst/>
          </a:prstGeom>
          <a:gradFill>
            <a:gsLst>
              <a:gs pos="0">
                <a:srgbClr val="9D211B">
                  <a:alpha val="0"/>
                </a:srgbClr>
              </a:gs>
              <a:gs pos="56000">
                <a:srgbClr val="9D21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0"/>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flipH="1">
            <a:off x="5982880" y="-984596"/>
            <a:ext cx="226240" cy="1216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58" name="矩形 57"/>
          <p:cNvSpPr/>
          <p:nvPr/>
        </p:nvSpPr>
        <p:spPr>
          <a:xfrm>
            <a:off x="251210" y="5233792"/>
            <a:ext cx="11806812" cy="572464"/>
          </a:xfrm>
          <a:prstGeom prst="rect">
            <a:avLst/>
          </a:prstGeom>
        </p:spPr>
        <p:txBody>
          <a:bodyPr wrap="square">
            <a:spAutoFit/>
          </a:bodyPr>
          <a:lstStyle/>
          <a:p>
            <a:pPr>
              <a:lnSpc>
                <a:spcPct val="130000"/>
              </a:lnSpc>
            </a:pPr>
            <a:r>
              <a:rPr lang="zh-CN" altLang="en-US" sz="24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en-US" altLang="zh-CN" sz="24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en-US" sz="24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无产阶级</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代表先进的生产力，是近代中国最进步的阶级，是中国革命的领导</a:t>
            </a:r>
            <a:r>
              <a:rPr lang="zh-CN" altLang="en-US" sz="2400" b="1" dirty="0" smtClean="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力量。</a:t>
            </a:r>
            <a:endPar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759"/>
          <a:stretch>
            <a:fillRect/>
          </a:stretch>
        </p:blipFill>
        <p:spPr>
          <a:xfrm>
            <a:off x="1802907" y="558800"/>
            <a:ext cx="8586187" cy="4652034"/>
          </a:xfrm>
          <a:prstGeom prst="rect">
            <a:avLst/>
          </a:prstGeom>
        </p:spPr>
      </p:pic>
      <p:sp>
        <p:nvSpPr>
          <p:cNvPr id="2" name="矩形 1"/>
          <p:cNvSpPr/>
          <p:nvPr/>
        </p:nvSpPr>
        <p:spPr>
          <a:xfrm>
            <a:off x="0" y="552486"/>
            <a:ext cx="3745282" cy="4833706"/>
          </a:xfrm>
          <a:prstGeom prst="rect">
            <a:avLst/>
          </a:prstGeom>
          <a:gradFill>
            <a:gsLst>
              <a:gs pos="65000">
                <a:srgbClr val="3D3D3D"/>
              </a:gs>
              <a:gs pos="0">
                <a:srgbClr val="3D3D3D"/>
              </a:gs>
              <a:gs pos="100000">
                <a:srgbClr val="3D3D3D">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H="1">
            <a:off x="8483600" y="552485"/>
            <a:ext cx="3722090" cy="4808535"/>
          </a:xfrm>
          <a:prstGeom prst="rect">
            <a:avLst/>
          </a:prstGeom>
          <a:gradFill>
            <a:gsLst>
              <a:gs pos="50000">
                <a:srgbClr val="3D3D3D"/>
              </a:gs>
              <a:gs pos="0">
                <a:srgbClr val="3D3D3D"/>
              </a:gs>
              <a:gs pos="100000">
                <a:srgbClr val="3D3D3D">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676464"/>
            <a:ext cx="12191999" cy="3764072"/>
          </a:xfrm>
          <a:prstGeom prst="rect">
            <a:avLst/>
          </a:prstGeom>
          <a:gradFill>
            <a:gsLst>
              <a:gs pos="27000">
                <a:srgbClr val="9D211B">
                  <a:alpha val="0"/>
                </a:srgbClr>
              </a:gs>
              <a:gs pos="68000">
                <a:srgbClr val="9D21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0"/>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flipH="1">
            <a:off x="5982880" y="-984596"/>
            <a:ext cx="226240" cy="1216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58" name="矩形 57"/>
          <p:cNvSpPr/>
          <p:nvPr/>
        </p:nvSpPr>
        <p:spPr>
          <a:xfrm>
            <a:off x="830987" y="5386192"/>
            <a:ext cx="10530026" cy="646331"/>
          </a:xfrm>
          <a:prstGeom prst="rect">
            <a:avLst/>
          </a:prstGeom>
        </p:spPr>
        <p:txBody>
          <a:bodyPr wrap="square">
            <a:spAutoFit/>
          </a:bodyPr>
          <a:lstStyle/>
          <a:p>
            <a:pPr algn="ctr">
              <a:lnSpc>
                <a:spcPct val="150000"/>
              </a:lnSpc>
            </a:pPr>
            <a:r>
              <a:rPr lang="zh-CN" altLang="en-US" sz="24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农民</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深受“三座大山”的压迫和剥削，具有强烈的反帝反封建的革命要求。</a:t>
            </a:r>
            <a:endPar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t="15259"/>
          <a:stretch>
            <a:fillRect/>
          </a:stretch>
        </p:blipFill>
        <p:spPr>
          <a:xfrm>
            <a:off x="1987878" y="558800"/>
            <a:ext cx="8311821" cy="4652847"/>
          </a:xfrm>
          <a:prstGeom prst="rect">
            <a:avLst/>
          </a:prstGeom>
        </p:spPr>
      </p:pic>
      <p:sp>
        <p:nvSpPr>
          <p:cNvPr id="2" name="矩形 1"/>
          <p:cNvSpPr/>
          <p:nvPr/>
        </p:nvSpPr>
        <p:spPr>
          <a:xfrm>
            <a:off x="0" y="552486"/>
            <a:ext cx="3301139" cy="4833706"/>
          </a:xfrm>
          <a:prstGeom prst="rect">
            <a:avLst/>
          </a:prstGeom>
          <a:gradFill>
            <a:gsLst>
              <a:gs pos="60000">
                <a:srgbClr val="6B6B6B"/>
              </a:gs>
              <a:gs pos="0">
                <a:srgbClr val="6B6B6B"/>
              </a:gs>
              <a:gs pos="100000">
                <a:srgbClr val="6B6B6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H="1">
            <a:off x="8460408" y="552485"/>
            <a:ext cx="3745282" cy="4808535"/>
          </a:xfrm>
          <a:prstGeom prst="rect">
            <a:avLst/>
          </a:prstGeom>
          <a:gradFill>
            <a:gsLst>
              <a:gs pos="55000">
                <a:srgbClr val="6B6B6B"/>
              </a:gs>
              <a:gs pos="0">
                <a:srgbClr val="6B6B6B"/>
              </a:gs>
              <a:gs pos="100000">
                <a:srgbClr val="6B6B6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4038600"/>
            <a:ext cx="12191999" cy="2401936"/>
          </a:xfrm>
          <a:prstGeom prst="rect">
            <a:avLst/>
          </a:prstGeom>
          <a:gradFill>
            <a:gsLst>
              <a:gs pos="0">
                <a:srgbClr val="9D211B">
                  <a:alpha val="0"/>
                </a:srgbClr>
              </a:gs>
              <a:gs pos="47000">
                <a:srgbClr val="9D21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0"/>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flipH="1">
            <a:off x="5982880" y="-984596"/>
            <a:ext cx="226240" cy="1216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58" name="矩形 57"/>
          <p:cNvSpPr/>
          <p:nvPr/>
        </p:nvSpPr>
        <p:spPr>
          <a:xfrm>
            <a:off x="830987" y="5386192"/>
            <a:ext cx="10530026" cy="580928"/>
          </a:xfrm>
          <a:prstGeom prst="rect">
            <a:avLst/>
          </a:prstGeom>
        </p:spPr>
        <p:txBody>
          <a:bodyPr wrap="square">
            <a:spAutoFit/>
          </a:bodyPr>
          <a:lstStyle/>
          <a:p>
            <a:pPr algn="ctr">
              <a:lnSpc>
                <a:spcPct val="150000"/>
              </a:lnSpc>
            </a:pPr>
            <a:r>
              <a:rPr lang="zh-CN" altLang="en-US" sz="2400" b="1" dirty="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城市小资产阶级</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同样受帝国主义、封建主义和官僚资本主义的压迫。</a:t>
            </a:r>
            <a:endPar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669223" y="1322203"/>
            <a:ext cx="6799294" cy="523220"/>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一、新民主主义革命理论形成的依据是什么？</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824125" y="2589021"/>
            <a:ext cx="4543751" cy="2123658"/>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（一）近代中国国情</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（二）近代中国革命的时代特征</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buClrTx/>
              <a:buSzTx/>
              <a:buFontTx/>
            </a:pPr>
            <a:r>
              <a:rPr lang="zh-CN" altLang="en-US" sz="2200" b="1" dirty="0">
                <a:latin typeface="微软雅黑" panose="020B0503020204020204" pitchFamily="34" charset="-122"/>
                <a:ea typeface="微软雅黑" panose="020B0503020204020204" pitchFamily="34" charset="-122"/>
                <a:sym typeface="+mn-ea"/>
              </a:rPr>
              <a:t>（三）新民主主义革命实践探索</a:t>
            </a:r>
            <a:endParaRPr lang="zh-CN" altLang="en-US" sz="22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95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4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9951"/>
          <a:stretch>
            <a:fillRect/>
          </a:stretch>
        </p:blipFill>
        <p:spPr>
          <a:xfrm>
            <a:off x="1669265" y="564805"/>
            <a:ext cx="8853470" cy="4641064"/>
          </a:xfrm>
          <a:prstGeom prst="rect">
            <a:avLst/>
          </a:prstGeom>
        </p:spPr>
      </p:pic>
      <p:sp>
        <p:nvSpPr>
          <p:cNvPr id="2" name="矩形 1"/>
          <p:cNvSpPr/>
          <p:nvPr/>
        </p:nvSpPr>
        <p:spPr>
          <a:xfrm>
            <a:off x="0" y="552486"/>
            <a:ext cx="4076700" cy="4833706"/>
          </a:xfrm>
          <a:prstGeom prst="rect">
            <a:avLst/>
          </a:prstGeom>
          <a:gradFill>
            <a:gsLst>
              <a:gs pos="45000">
                <a:srgbClr val="3D3D3D"/>
              </a:gs>
              <a:gs pos="0">
                <a:srgbClr val="3D3D3D"/>
              </a:gs>
              <a:gs pos="100000">
                <a:srgbClr val="3D3D3D">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H="1">
            <a:off x="8460408" y="552485"/>
            <a:ext cx="3745282" cy="4808535"/>
          </a:xfrm>
          <a:prstGeom prst="rect">
            <a:avLst/>
          </a:prstGeom>
          <a:gradFill>
            <a:gsLst>
              <a:gs pos="46000">
                <a:srgbClr val="3D3D3D"/>
              </a:gs>
              <a:gs pos="0">
                <a:srgbClr val="3D3D3D"/>
              </a:gs>
              <a:gs pos="100000">
                <a:srgbClr val="3D3D3D">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4038600"/>
            <a:ext cx="12191999" cy="2401936"/>
          </a:xfrm>
          <a:prstGeom prst="rect">
            <a:avLst/>
          </a:prstGeom>
          <a:gradFill>
            <a:gsLst>
              <a:gs pos="0">
                <a:srgbClr val="9D211B">
                  <a:alpha val="0"/>
                </a:srgbClr>
              </a:gs>
              <a:gs pos="47000">
                <a:srgbClr val="9D21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0"/>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flipH="1">
            <a:off x="5982880" y="-984596"/>
            <a:ext cx="226240" cy="1216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58" name="矩形 57"/>
          <p:cNvSpPr/>
          <p:nvPr/>
        </p:nvSpPr>
        <p:spPr>
          <a:xfrm>
            <a:off x="830987" y="5246492"/>
            <a:ext cx="10530026" cy="1050290"/>
          </a:xfrm>
          <a:prstGeom prst="rect">
            <a:avLst/>
          </a:prstGeom>
        </p:spPr>
        <p:txBody>
          <a:bodyPr wrap="square">
            <a:spAutoFit/>
          </a:bodyPr>
          <a:lstStyle/>
          <a:p>
            <a:pPr>
              <a:lnSpc>
                <a:spcPct val="130000"/>
              </a:lnSpc>
            </a:pPr>
            <a:r>
              <a:rPr lang="zh-CN" altLang="en-US" sz="2400" b="1" dirty="0" smtClean="0">
                <a:solidFill>
                  <a:srgbClr val="FFFFC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民族资产阶级</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既受帝国主义的压迫，又受封建主义的束缚，它在经济上和政治上与帝国主义和封建主义有着千丝万缕的联系，因此具有</a:t>
            </a:r>
            <a:r>
              <a:rPr lang="zh-CN" altLang="en-US" sz="2400" b="1" dirty="0" smtClean="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两面性。</a:t>
            </a:r>
            <a:endParaRPr lang="en-US" altLang="zh-CN"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716046" y="3453077"/>
            <a:ext cx="2875165" cy="2875165"/>
            <a:chOff x="3923928" y="1116227"/>
            <a:chExt cx="3868786" cy="3868787"/>
          </a:xfrm>
        </p:grpSpPr>
        <p:sp>
          <p:nvSpPr>
            <p:cNvPr id="35" name="椭圆 34"/>
            <p:cNvSpPr/>
            <p:nvPr/>
          </p:nvSpPr>
          <p:spPr>
            <a:xfrm>
              <a:off x="4237373" y="1433190"/>
              <a:ext cx="3240935" cy="3240936"/>
            </a:xfrm>
            <a:prstGeom prst="ellipse">
              <a:avLst/>
            </a:prstGeom>
            <a:noFill/>
            <a:ln>
              <a:gradFill>
                <a:gsLst>
                  <a:gs pos="0">
                    <a:srgbClr val="CE290D"/>
                  </a:gs>
                  <a:gs pos="35000">
                    <a:srgbClr val="F5AF3D"/>
                  </a:gs>
                  <a:gs pos="78000">
                    <a:srgbClr val="E78C19"/>
                  </a:gs>
                  <a:gs pos="100000">
                    <a:srgbClr val="C0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345992" y="1526765"/>
              <a:ext cx="3046872" cy="3046872"/>
            </a:xfrm>
            <a:prstGeom prst="ellipse">
              <a:avLst/>
            </a:prstGeom>
            <a:gradFill flip="none" rotWithShape="1">
              <a:gsLst>
                <a:gs pos="0">
                  <a:srgbClr val="DE5B1C"/>
                </a:gs>
                <a:gs pos="58000">
                  <a:srgbClr val="B0261F"/>
                </a:gs>
                <a:gs pos="22000">
                  <a:srgbClr val="CF515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923928" y="1116227"/>
              <a:ext cx="3868786" cy="3868787"/>
            </a:xfrm>
            <a:prstGeom prst="ellipse">
              <a:avLst/>
            </a:prstGeom>
            <a:noFill/>
            <a:ln>
              <a:gradFill>
                <a:gsLst>
                  <a:gs pos="0">
                    <a:srgbClr val="CE290D">
                      <a:alpha val="27000"/>
                    </a:srgbClr>
                  </a:gs>
                  <a:gs pos="35000">
                    <a:srgbClr val="F5AF3D">
                      <a:alpha val="21000"/>
                    </a:srgbClr>
                  </a:gs>
                  <a:gs pos="78000">
                    <a:srgbClr val="E78C19">
                      <a:alpha val="33000"/>
                    </a:srgbClr>
                  </a:gs>
                  <a:gs pos="100000">
                    <a:srgbClr val="C00000">
                      <a:alpha val="33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3987165" y="628015"/>
            <a:ext cx="3623310" cy="669925"/>
            <a:chOff x="9003189" y="740677"/>
            <a:chExt cx="2974957" cy="670202"/>
          </a:xfrm>
        </p:grpSpPr>
        <p:sp>
          <p:nvSpPr>
            <p:cNvPr id="32" name="对角圆角矩形 31"/>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056055" y="868358"/>
              <a:ext cx="2869225" cy="398945"/>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新民主主义革命的领导力量</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6" name="矩形 45"/>
          <p:cNvSpPr/>
          <p:nvPr/>
        </p:nvSpPr>
        <p:spPr>
          <a:xfrm>
            <a:off x="5788209" y="4554751"/>
            <a:ext cx="3279658" cy="645160"/>
          </a:xfrm>
          <a:prstGeom prst="rect">
            <a:avLst/>
          </a:prstGeom>
        </p:spPr>
        <p:txBody>
          <a:bodyPr wrap="square">
            <a:spAutoFit/>
          </a:bodyPr>
          <a:lstStyle/>
          <a:p>
            <a:pPr marL="931545" marR="842645">
              <a:lnSpc>
                <a:spcPct val="150000"/>
              </a:lnSpc>
              <a:buClr>
                <a:srgbClr val="C00000"/>
              </a:buCl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rPr>
              <a:t>分布集中</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endParaRPr>
          </a:p>
        </p:txBody>
      </p:sp>
      <p:grpSp>
        <p:nvGrpSpPr>
          <p:cNvPr id="7" name="组合 6"/>
          <p:cNvGrpSpPr/>
          <p:nvPr/>
        </p:nvGrpSpPr>
        <p:grpSpPr>
          <a:xfrm>
            <a:off x="5599293" y="4314177"/>
            <a:ext cx="1054101" cy="1172712"/>
            <a:chOff x="6128981" y="4189228"/>
            <a:chExt cx="1054101" cy="1172712"/>
          </a:xfrm>
        </p:grpSpPr>
        <p:grpSp>
          <p:nvGrpSpPr>
            <p:cNvPr id="17" name="组合 16"/>
            <p:cNvGrpSpPr/>
            <p:nvPr/>
          </p:nvGrpSpPr>
          <p:grpSpPr>
            <a:xfrm>
              <a:off x="6128981" y="4189228"/>
              <a:ext cx="1054101" cy="1172712"/>
              <a:chOff x="4896438" y="3352352"/>
              <a:chExt cx="1054101" cy="1831379"/>
            </a:xfrm>
          </p:grpSpPr>
          <p:cxnSp>
            <p:nvCxnSpPr>
              <p:cNvPr id="18" name="连接符: 肘形 17"/>
              <p:cNvCxnSpPr/>
              <p:nvPr/>
            </p:nvCxnSpPr>
            <p:spPr>
              <a:xfrm flipV="1">
                <a:off x="4896438" y="3352352"/>
                <a:ext cx="1054101" cy="950789"/>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p:cNvCxnSpPr/>
              <p:nvPr/>
            </p:nvCxnSpPr>
            <p:spPr>
              <a:xfrm>
                <a:off x="4896438" y="4303141"/>
                <a:ext cx="1054101" cy="88059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直接箭头连接符 5"/>
            <p:cNvCxnSpPr/>
            <p:nvPr/>
          </p:nvCxnSpPr>
          <p:spPr>
            <a:xfrm>
              <a:off x="6613451" y="4798060"/>
              <a:ext cx="569631"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Rectangle: Rounded Corners 5"/>
          <p:cNvSpPr/>
          <p:nvPr/>
        </p:nvSpPr>
        <p:spPr>
          <a:xfrm>
            <a:off x="2271166" y="1648461"/>
            <a:ext cx="7649668" cy="1528447"/>
          </a:xfrm>
          <a:prstGeom prst="round2DiagRect">
            <a:avLst/>
          </a:prstGeom>
          <a:solidFill>
            <a:schemeClr val="bg1"/>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43" name="矩形 142"/>
          <p:cNvSpPr/>
          <p:nvPr/>
        </p:nvSpPr>
        <p:spPr>
          <a:xfrm>
            <a:off x="5766943" y="5135679"/>
            <a:ext cx="5214176" cy="645160"/>
          </a:xfrm>
          <a:prstGeom prst="rect">
            <a:avLst/>
          </a:prstGeom>
        </p:spPr>
        <p:txBody>
          <a:bodyPr wrap="square">
            <a:spAutoFit/>
          </a:bodyPr>
          <a:lstStyle/>
          <a:p>
            <a:pPr marL="931545" marR="842645" algn="l" fontAlgn="auto">
              <a:lnSpc>
                <a:spcPct val="150000"/>
              </a:lnSpc>
              <a:spcBef>
                <a:spcPts val="0"/>
              </a:spcBef>
              <a:spcAft>
                <a:spcPts val="0"/>
              </a:spcAft>
              <a:buClr>
                <a:srgbClr val="C00000"/>
              </a:buClr>
            </a:pPr>
            <a:r>
              <a:rPr lang="zh-CN" altLang="en-US" sz="2400" b="1" dirty="0">
                <a:solidFill>
                  <a:schemeClr val="tx1"/>
                </a:solidFill>
                <a:latin typeface="微软雅黑" panose="020B0503020204020204" pitchFamily="34" charset="-122"/>
                <a:ea typeface="微软雅黑" panose="020B0503020204020204" pitchFamily="34" charset="-122"/>
                <a:sym typeface="Helvetica" pitchFamily="34" charset="0"/>
              </a:rPr>
              <a:t>与</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rPr>
              <a:t>农民有天然的联系</a:t>
            </a:r>
            <a:endParaRPr lang="zh-CN"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919775" y="1720707"/>
            <a:ext cx="4352450" cy="505523"/>
          </a:xfrm>
          <a:prstGeom prst="rect">
            <a:avLst/>
          </a:prstGeom>
          <a:noFill/>
        </p:spPr>
        <p:txBody>
          <a:bodyPr wrap="square" rtlCol="0" anchor="t">
            <a:spAutoFit/>
          </a:bodyPr>
          <a:lstStyle/>
          <a:p>
            <a:pPr algn="ctr" fontAlgn="auto">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rPr>
              <a:t>新民主主义革命的</a:t>
            </a:r>
            <a:r>
              <a:rPr lang="zh-CN" altLang="en-US" sz="2000" dirty="0">
                <a:latin typeface="微软雅黑" panose="020B0503020204020204" pitchFamily="34" charset="-122"/>
                <a:ea typeface="微软雅黑" panose="020B0503020204020204" pitchFamily="34" charset="-122"/>
                <a:sym typeface="Helvetica" pitchFamily="34" charset="0"/>
              </a:rPr>
              <a:t>领导力量</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rPr>
              <a:t>，</a:t>
            </a:r>
            <a:r>
              <a:rPr lang="zh-CN" altLang="en-US" sz="2000" dirty="0">
                <a:latin typeface="微软雅黑" panose="020B0503020204020204" pitchFamily="34" charset="-122"/>
                <a:ea typeface="微软雅黑" panose="020B0503020204020204" pitchFamily="34" charset="-122"/>
                <a:sym typeface="Helvetica" pitchFamily="34" charset="0"/>
              </a:rPr>
              <a:t>只能是</a:t>
            </a:r>
            <a:endParaRPr lang="zh-CN" altLang="en-US" sz="2000" dirty="0"/>
          </a:p>
        </p:txBody>
      </p:sp>
      <p:sp>
        <p:nvSpPr>
          <p:cNvPr id="21" name="矩形 20"/>
          <p:cNvSpPr/>
          <p:nvPr/>
        </p:nvSpPr>
        <p:spPr>
          <a:xfrm>
            <a:off x="5772135" y="3967337"/>
            <a:ext cx="4630860" cy="645160"/>
          </a:xfrm>
          <a:prstGeom prst="rect">
            <a:avLst/>
          </a:prstGeom>
        </p:spPr>
        <p:txBody>
          <a:bodyPr wrap="square">
            <a:spAutoFit/>
          </a:bodyPr>
          <a:lstStyle/>
          <a:p>
            <a:pPr marL="931545" marR="842645">
              <a:lnSpc>
                <a:spcPct val="150000"/>
              </a:lnSpc>
              <a:buClr>
                <a:srgbClr val="C00000"/>
              </a:buCl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rPr>
              <a:t>具有彻底的革命性</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itchFamily="34" charset="0"/>
            </a:endParaRPr>
          </a:p>
        </p:txBody>
      </p:sp>
      <p:sp>
        <p:nvSpPr>
          <p:cNvPr id="22" name="文本框 21"/>
          <p:cNvSpPr txBox="1"/>
          <p:nvPr/>
        </p:nvSpPr>
        <p:spPr>
          <a:xfrm>
            <a:off x="4769359" y="2339107"/>
            <a:ext cx="2646436" cy="541451"/>
          </a:xfrm>
          <a:custGeom>
            <a:avLst/>
            <a:gdLst/>
            <a:ahLst/>
            <a:cxnLst/>
            <a:rect l="l" t="t" r="r" b="b"/>
            <a:pathLst>
              <a:path w="2646436" h="541451">
                <a:moveTo>
                  <a:pt x="2288497" y="392189"/>
                </a:moveTo>
                <a:cubicBezTo>
                  <a:pt x="2296454" y="392189"/>
                  <a:pt x="2300433" y="397677"/>
                  <a:pt x="2300433" y="408653"/>
                </a:cubicBezTo>
                <a:cubicBezTo>
                  <a:pt x="2287948" y="417594"/>
                  <a:pt x="2265710" y="433807"/>
                  <a:pt x="2233719" y="457291"/>
                </a:cubicBezTo>
                <a:cubicBezTo>
                  <a:pt x="2193702" y="486995"/>
                  <a:pt x="2167074" y="506260"/>
                  <a:pt x="2153834" y="515087"/>
                </a:cubicBezTo>
                <a:cubicBezTo>
                  <a:pt x="2146242" y="515087"/>
                  <a:pt x="2140800" y="513441"/>
                  <a:pt x="2137507" y="510148"/>
                </a:cubicBezTo>
                <a:cubicBezTo>
                  <a:pt x="2127286" y="483897"/>
                  <a:pt x="2117407" y="463934"/>
                  <a:pt x="2107872" y="450260"/>
                </a:cubicBezTo>
                <a:cubicBezTo>
                  <a:pt x="2105494" y="446944"/>
                  <a:pt x="2106362" y="441479"/>
                  <a:pt x="2110478" y="433864"/>
                </a:cubicBezTo>
                <a:cubicBezTo>
                  <a:pt x="2159551" y="424946"/>
                  <a:pt x="2218890" y="411054"/>
                  <a:pt x="2288497" y="392189"/>
                </a:cubicBezTo>
                <a:close/>
                <a:moveTo>
                  <a:pt x="1640036" y="211393"/>
                </a:moveTo>
                <a:cubicBezTo>
                  <a:pt x="1670197" y="215920"/>
                  <a:pt x="1691852" y="221843"/>
                  <a:pt x="1705001" y="229160"/>
                </a:cubicBezTo>
                <a:cubicBezTo>
                  <a:pt x="1710237" y="232476"/>
                  <a:pt x="1711118" y="237758"/>
                  <a:pt x="1707642" y="245007"/>
                </a:cubicBezTo>
                <a:cubicBezTo>
                  <a:pt x="1705790" y="248689"/>
                  <a:pt x="1701011" y="250747"/>
                  <a:pt x="1693305" y="251181"/>
                </a:cubicBezTo>
                <a:cubicBezTo>
                  <a:pt x="1693259" y="252073"/>
                  <a:pt x="1694036" y="253708"/>
                  <a:pt x="1695637" y="256086"/>
                </a:cubicBezTo>
                <a:lnTo>
                  <a:pt x="1695637" y="332816"/>
                </a:lnTo>
                <a:cubicBezTo>
                  <a:pt x="1704258" y="431646"/>
                  <a:pt x="1650486" y="498749"/>
                  <a:pt x="1534323" y="534124"/>
                </a:cubicBezTo>
                <a:cubicBezTo>
                  <a:pt x="1527852" y="535793"/>
                  <a:pt x="1522912" y="533986"/>
                  <a:pt x="1519505" y="528704"/>
                </a:cubicBezTo>
                <a:cubicBezTo>
                  <a:pt x="1517676" y="522988"/>
                  <a:pt x="1518476" y="518997"/>
                  <a:pt x="1521906" y="516733"/>
                </a:cubicBezTo>
                <a:cubicBezTo>
                  <a:pt x="1593114" y="482570"/>
                  <a:pt x="1629415" y="421710"/>
                  <a:pt x="1630809" y="334153"/>
                </a:cubicBezTo>
                <a:lnTo>
                  <a:pt x="1630809" y="252793"/>
                </a:lnTo>
                <a:lnTo>
                  <a:pt x="1628683" y="218150"/>
                </a:lnTo>
                <a:cubicBezTo>
                  <a:pt x="1628683" y="213645"/>
                  <a:pt x="1632467" y="211393"/>
                  <a:pt x="1640036" y="211393"/>
                </a:cubicBezTo>
                <a:close/>
                <a:moveTo>
                  <a:pt x="2416642" y="70144"/>
                </a:moveTo>
                <a:cubicBezTo>
                  <a:pt x="2418083" y="69756"/>
                  <a:pt x="2416105" y="72591"/>
                  <a:pt x="2410708" y="78651"/>
                </a:cubicBezTo>
                <a:cubicBezTo>
                  <a:pt x="2407507" y="82904"/>
                  <a:pt x="2405906" y="84996"/>
                  <a:pt x="2405906" y="84928"/>
                </a:cubicBezTo>
                <a:lnTo>
                  <a:pt x="2405906" y="165911"/>
                </a:lnTo>
                <a:lnTo>
                  <a:pt x="2405152" y="163784"/>
                </a:lnTo>
                <a:cubicBezTo>
                  <a:pt x="2428476" y="251867"/>
                  <a:pt x="2453687" y="316317"/>
                  <a:pt x="2480784" y="357134"/>
                </a:cubicBezTo>
                <a:cubicBezTo>
                  <a:pt x="2502553" y="320685"/>
                  <a:pt x="2520549" y="277718"/>
                  <a:pt x="2534772" y="228234"/>
                </a:cubicBezTo>
                <a:lnTo>
                  <a:pt x="2509699" y="228234"/>
                </a:lnTo>
                <a:cubicBezTo>
                  <a:pt x="2502610" y="235346"/>
                  <a:pt x="2497122" y="241806"/>
                  <a:pt x="2493235" y="247614"/>
                </a:cubicBezTo>
                <a:cubicBezTo>
                  <a:pt x="2489439" y="247614"/>
                  <a:pt x="2484431" y="247614"/>
                  <a:pt x="2478211" y="247614"/>
                </a:cubicBezTo>
                <a:cubicBezTo>
                  <a:pt x="2474438" y="243841"/>
                  <a:pt x="2467944" y="238661"/>
                  <a:pt x="2458729" y="232076"/>
                </a:cubicBezTo>
                <a:cubicBezTo>
                  <a:pt x="2446884" y="223226"/>
                  <a:pt x="2439383" y="218024"/>
                  <a:pt x="2436228" y="216469"/>
                </a:cubicBezTo>
                <a:cubicBezTo>
                  <a:pt x="2433049" y="212719"/>
                  <a:pt x="2432295" y="207528"/>
                  <a:pt x="2433964" y="200897"/>
                </a:cubicBezTo>
                <a:cubicBezTo>
                  <a:pt x="2436502" y="198404"/>
                  <a:pt x="2440573" y="195775"/>
                  <a:pt x="2446175" y="193008"/>
                </a:cubicBezTo>
                <a:cubicBezTo>
                  <a:pt x="2448119" y="191064"/>
                  <a:pt x="2449090" y="190092"/>
                  <a:pt x="2449090" y="190092"/>
                </a:cubicBezTo>
                <a:lnTo>
                  <a:pt x="2489565" y="70144"/>
                </a:lnTo>
                <a:close/>
                <a:moveTo>
                  <a:pt x="1477144" y="63593"/>
                </a:moveTo>
                <a:lnTo>
                  <a:pt x="1477144" y="333161"/>
                </a:lnTo>
                <a:lnTo>
                  <a:pt x="1477968" y="332370"/>
                </a:lnTo>
                <a:cubicBezTo>
                  <a:pt x="1515378" y="340968"/>
                  <a:pt x="1537250" y="332358"/>
                  <a:pt x="1543584" y="306542"/>
                </a:cubicBezTo>
                <a:cubicBezTo>
                  <a:pt x="1549324" y="274711"/>
                  <a:pt x="1535695" y="235872"/>
                  <a:pt x="1502698" y="190024"/>
                </a:cubicBezTo>
                <a:lnTo>
                  <a:pt x="1519641" y="63593"/>
                </a:lnTo>
                <a:close/>
                <a:moveTo>
                  <a:pt x="2510985" y="24499"/>
                </a:moveTo>
                <a:cubicBezTo>
                  <a:pt x="2514735" y="24242"/>
                  <a:pt x="2518937" y="25348"/>
                  <a:pt x="2523590" y="27818"/>
                </a:cubicBezTo>
                <a:cubicBezTo>
                  <a:pt x="2542593" y="35112"/>
                  <a:pt x="2559217" y="45071"/>
                  <a:pt x="2573463" y="57693"/>
                </a:cubicBezTo>
                <a:cubicBezTo>
                  <a:pt x="2575132" y="66817"/>
                  <a:pt x="2573291" y="72877"/>
                  <a:pt x="2567941" y="75873"/>
                </a:cubicBezTo>
                <a:cubicBezTo>
                  <a:pt x="2561812" y="78914"/>
                  <a:pt x="2556199" y="81944"/>
                  <a:pt x="2551099" y="84962"/>
                </a:cubicBezTo>
                <a:cubicBezTo>
                  <a:pt x="2530176" y="148623"/>
                  <a:pt x="2517656" y="189132"/>
                  <a:pt x="2513540" y="206488"/>
                </a:cubicBezTo>
                <a:lnTo>
                  <a:pt x="2531239" y="206488"/>
                </a:lnTo>
                <a:cubicBezTo>
                  <a:pt x="2536727" y="199948"/>
                  <a:pt x="2541129" y="194208"/>
                  <a:pt x="2544445" y="189269"/>
                </a:cubicBezTo>
                <a:cubicBezTo>
                  <a:pt x="2552403" y="183621"/>
                  <a:pt x="2559937" y="183324"/>
                  <a:pt x="2567049" y="188377"/>
                </a:cubicBezTo>
                <a:cubicBezTo>
                  <a:pt x="2593209" y="199902"/>
                  <a:pt x="2612028" y="211393"/>
                  <a:pt x="2623507" y="222849"/>
                </a:cubicBezTo>
                <a:cubicBezTo>
                  <a:pt x="2626251" y="225936"/>
                  <a:pt x="2626594" y="231070"/>
                  <a:pt x="2624536" y="238250"/>
                </a:cubicBezTo>
                <a:cubicBezTo>
                  <a:pt x="2621929" y="240857"/>
                  <a:pt x="2618797" y="243063"/>
                  <a:pt x="2615138" y="244870"/>
                </a:cubicBezTo>
                <a:cubicBezTo>
                  <a:pt x="2609307" y="247202"/>
                  <a:pt x="2606082" y="248986"/>
                  <a:pt x="2605465" y="250221"/>
                </a:cubicBezTo>
                <a:cubicBezTo>
                  <a:pt x="2585319" y="310703"/>
                  <a:pt x="2558268" y="361456"/>
                  <a:pt x="2524311" y="402479"/>
                </a:cubicBezTo>
                <a:cubicBezTo>
                  <a:pt x="2550928" y="422877"/>
                  <a:pt x="2590030" y="438803"/>
                  <a:pt x="2641618" y="450260"/>
                </a:cubicBezTo>
                <a:cubicBezTo>
                  <a:pt x="2648066" y="455770"/>
                  <a:pt x="2648043" y="462653"/>
                  <a:pt x="2641549" y="470908"/>
                </a:cubicBezTo>
                <a:cubicBezTo>
                  <a:pt x="2612668" y="476396"/>
                  <a:pt x="2594843" y="490631"/>
                  <a:pt x="2588075" y="513612"/>
                </a:cubicBezTo>
                <a:cubicBezTo>
                  <a:pt x="2582541" y="518483"/>
                  <a:pt x="2576173" y="520061"/>
                  <a:pt x="2568970" y="518346"/>
                </a:cubicBezTo>
                <a:cubicBezTo>
                  <a:pt x="2537688" y="501950"/>
                  <a:pt x="2508876" y="476979"/>
                  <a:pt x="2482533" y="443434"/>
                </a:cubicBezTo>
                <a:cubicBezTo>
                  <a:pt x="2440550" y="483314"/>
                  <a:pt x="2374442" y="512011"/>
                  <a:pt x="2284209" y="529527"/>
                </a:cubicBezTo>
                <a:cubicBezTo>
                  <a:pt x="2274788" y="524245"/>
                  <a:pt x="2272010" y="517419"/>
                  <a:pt x="2275874" y="509050"/>
                </a:cubicBezTo>
                <a:cubicBezTo>
                  <a:pt x="2353598" y="483142"/>
                  <a:pt x="2412652" y="445503"/>
                  <a:pt x="2453035" y="396134"/>
                </a:cubicBezTo>
                <a:cubicBezTo>
                  <a:pt x="2425869" y="348662"/>
                  <a:pt x="2410171" y="289815"/>
                  <a:pt x="2405941" y="219591"/>
                </a:cubicBezTo>
                <a:cubicBezTo>
                  <a:pt x="2410239" y="339275"/>
                  <a:pt x="2363786" y="438140"/>
                  <a:pt x="2266579" y="516185"/>
                </a:cubicBezTo>
                <a:cubicBezTo>
                  <a:pt x="2254551" y="517922"/>
                  <a:pt x="2248537" y="512663"/>
                  <a:pt x="2248537" y="500407"/>
                </a:cubicBezTo>
                <a:cubicBezTo>
                  <a:pt x="2308814" y="432995"/>
                  <a:pt x="2337512" y="334348"/>
                  <a:pt x="2334630" y="204464"/>
                </a:cubicBezTo>
                <a:lnTo>
                  <a:pt x="2334630" y="70144"/>
                </a:lnTo>
                <a:lnTo>
                  <a:pt x="2330480" y="70144"/>
                </a:lnTo>
                <a:cubicBezTo>
                  <a:pt x="2319001" y="70144"/>
                  <a:pt x="2306493" y="70144"/>
                  <a:pt x="2292956" y="70144"/>
                </a:cubicBezTo>
                <a:lnTo>
                  <a:pt x="2276526" y="44145"/>
                </a:lnTo>
                <a:cubicBezTo>
                  <a:pt x="2288760" y="44145"/>
                  <a:pt x="2297735" y="44854"/>
                  <a:pt x="2303452" y="46271"/>
                </a:cubicBezTo>
                <a:lnTo>
                  <a:pt x="2486306" y="46271"/>
                </a:lnTo>
                <a:cubicBezTo>
                  <a:pt x="2493326" y="39274"/>
                  <a:pt x="2498254" y="33638"/>
                  <a:pt x="2501089" y="29361"/>
                </a:cubicBezTo>
                <a:cubicBezTo>
                  <a:pt x="2503936" y="26377"/>
                  <a:pt x="2507235" y="24757"/>
                  <a:pt x="2510985" y="24499"/>
                </a:cubicBezTo>
                <a:close/>
                <a:moveTo>
                  <a:pt x="2204358" y="17631"/>
                </a:moveTo>
                <a:cubicBezTo>
                  <a:pt x="2223155" y="28172"/>
                  <a:pt x="2243906" y="40246"/>
                  <a:pt x="2266613" y="53852"/>
                </a:cubicBezTo>
                <a:cubicBezTo>
                  <a:pt x="2269060" y="57122"/>
                  <a:pt x="2268065" y="62736"/>
                  <a:pt x="2263629" y="70693"/>
                </a:cubicBezTo>
                <a:cubicBezTo>
                  <a:pt x="2258301" y="72454"/>
                  <a:pt x="2251990" y="75152"/>
                  <a:pt x="2244695" y="78788"/>
                </a:cubicBezTo>
                <a:cubicBezTo>
                  <a:pt x="2222331" y="116564"/>
                  <a:pt x="2198584" y="149126"/>
                  <a:pt x="2173454" y="176475"/>
                </a:cubicBezTo>
                <a:cubicBezTo>
                  <a:pt x="2194994" y="178213"/>
                  <a:pt x="2211390" y="180511"/>
                  <a:pt x="2222640" y="183369"/>
                </a:cubicBezTo>
                <a:cubicBezTo>
                  <a:pt x="2225127" y="178173"/>
                  <a:pt x="2232263" y="167593"/>
                  <a:pt x="2244050" y="151631"/>
                </a:cubicBezTo>
                <a:lnTo>
                  <a:pt x="2244927" y="150464"/>
                </a:lnTo>
                <a:lnTo>
                  <a:pt x="2244914" y="150477"/>
                </a:lnTo>
                <a:cubicBezTo>
                  <a:pt x="2241032" y="153574"/>
                  <a:pt x="2242229" y="146462"/>
                  <a:pt x="2248503" y="129141"/>
                </a:cubicBezTo>
                <a:cubicBezTo>
                  <a:pt x="2248503" y="125139"/>
                  <a:pt x="2254334" y="123138"/>
                  <a:pt x="2265996" y="123138"/>
                </a:cubicBezTo>
                <a:cubicBezTo>
                  <a:pt x="2283626" y="134366"/>
                  <a:pt x="2302011" y="147354"/>
                  <a:pt x="2321150" y="162103"/>
                </a:cubicBezTo>
                <a:cubicBezTo>
                  <a:pt x="2323117" y="167477"/>
                  <a:pt x="2321882" y="172736"/>
                  <a:pt x="2317446" y="177881"/>
                </a:cubicBezTo>
                <a:cubicBezTo>
                  <a:pt x="2312187" y="181380"/>
                  <a:pt x="2304938" y="184444"/>
                  <a:pt x="2295700" y="187074"/>
                </a:cubicBezTo>
                <a:cubicBezTo>
                  <a:pt x="2263275" y="233608"/>
                  <a:pt x="2229695" y="271121"/>
                  <a:pt x="2194960" y="299613"/>
                </a:cubicBezTo>
                <a:cubicBezTo>
                  <a:pt x="2244284" y="299704"/>
                  <a:pt x="2280185" y="297543"/>
                  <a:pt x="2302663" y="293130"/>
                </a:cubicBezTo>
                <a:cubicBezTo>
                  <a:pt x="2314096" y="297498"/>
                  <a:pt x="2315274" y="305878"/>
                  <a:pt x="2306196" y="318272"/>
                </a:cubicBezTo>
                <a:cubicBezTo>
                  <a:pt x="2250789" y="340133"/>
                  <a:pt x="2200848" y="362542"/>
                  <a:pt x="2156372" y="385501"/>
                </a:cubicBezTo>
                <a:cubicBezTo>
                  <a:pt x="2150061" y="387239"/>
                  <a:pt x="2143738" y="386724"/>
                  <a:pt x="2137404" y="383957"/>
                </a:cubicBezTo>
                <a:cubicBezTo>
                  <a:pt x="2135620" y="376731"/>
                  <a:pt x="2129847" y="364063"/>
                  <a:pt x="2120082" y="345953"/>
                </a:cubicBezTo>
                <a:cubicBezTo>
                  <a:pt x="2115646" y="334130"/>
                  <a:pt x="2112536" y="326493"/>
                  <a:pt x="2110753" y="323040"/>
                </a:cubicBezTo>
                <a:cubicBezTo>
                  <a:pt x="2110753" y="313276"/>
                  <a:pt x="2112994" y="307273"/>
                  <a:pt x="2117476" y="305032"/>
                </a:cubicBezTo>
                <a:cubicBezTo>
                  <a:pt x="2158110" y="281205"/>
                  <a:pt x="2189598" y="250781"/>
                  <a:pt x="2211938" y="213759"/>
                </a:cubicBezTo>
                <a:cubicBezTo>
                  <a:pt x="2193005" y="220414"/>
                  <a:pt x="2169086" y="228303"/>
                  <a:pt x="2140182" y="237427"/>
                </a:cubicBezTo>
                <a:cubicBezTo>
                  <a:pt x="2127743" y="237427"/>
                  <a:pt x="2121523" y="234934"/>
                  <a:pt x="2121523" y="229949"/>
                </a:cubicBezTo>
                <a:cubicBezTo>
                  <a:pt x="2120082" y="225627"/>
                  <a:pt x="2117224" y="214891"/>
                  <a:pt x="2112948" y="197741"/>
                </a:cubicBezTo>
                <a:cubicBezTo>
                  <a:pt x="2110067" y="189075"/>
                  <a:pt x="2108626" y="183404"/>
                  <a:pt x="2108626" y="180728"/>
                </a:cubicBezTo>
                <a:cubicBezTo>
                  <a:pt x="2110661" y="172473"/>
                  <a:pt x="2113966" y="168346"/>
                  <a:pt x="2118539" y="168346"/>
                </a:cubicBezTo>
                <a:cubicBezTo>
                  <a:pt x="2142549" y="162035"/>
                  <a:pt x="2165816" y="115261"/>
                  <a:pt x="2188340" y="28024"/>
                </a:cubicBezTo>
                <a:cubicBezTo>
                  <a:pt x="2188271" y="24914"/>
                  <a:pt x="2193611" y="21449"/>
                  <a:pt x="2204358" y="17631"/>
                </a:cubicBezTo>
                <a:close/>
                <a:moveTo>
                  <a:pt x="408730" y="12700"/>
                </a:moveTo>
                <a:cubicBezTo>
                  <a:pt x="411571" y="12614"/>
                  <a:pt x="415067" y="13435"/>
                  <a:pt x="419217" y="15161"/>
                </a:cubicBezTo>
                <a:cubicBezTo>
                  <a:pt x="445880" y="32952"/>
                  <a:pt x="467672" y="49587"/>
                  <a:pt x="484593" y="65068"/>
                </a:cubicBezTo>
                <a:cubicBezTo>
                  <a:pt x="490264" y="72431"/>
                  <a:pt x="488778" y="79977"/>
                  <a:pt x="480134" y="87706"/>
                </a:cubicBezTo>
                <a:lnTo>
                  <a:pt x="282565" y="87706"/>
                </a:lnTo>
                <a:cubicBezTo>
                  <a:pt x="282565" y="87706"/>
                  <a:pt x="282371" y="87901"/>
                  <a:pt x="281982" y="88289"/>
                </a:cubicBezTo>
                <a:lnTo>
                  <a:pt x="267164" y="101152"/>
                </a:lnTo>
                <a:cubicBezTo>
                  <a:pt x="267164" y="146291"/>
                  <a:pt x="263574" y="185073"/>
                  <a:pt x="256394" y="217498"/>
                </a:cubicBezTo>
                <a:lnTo>
                  <a:pt x="410059" y="217498"/>
                </a:lnTo>
                <a:cubicBezTo>
                  <a:pt x="409625" y="217910"/>
                  <a:pt x="410802" y="215326"/>
                  <a:pt x="413592" y="209746"/>
                </a:cubicBezTo>
                <a:cubicBezTo>
                  <a:pt x="428433" y="190424"/>
                  <a:pt x="439786" y="177481"/>
                  <a:pt x="447652" y="170918"/>
                </a:cubicBezTo>
                <a:cubicBezTo>
                  <a:pt x="447652" y="166071"/>
                  <a:pt x="453232" y="165373"/>
                  <a:pt x="464391" y="168826"/>
                </a:cubicBezTo>
                <a:cubicBezTo>
                  <a:pt x="496884" y="190961"/>
                  <a:pt x="518722" y="207620"/>
                  <a:pt x="529904" y="218802"/>
                </a:cubicBezTo>
                <a:cubicBezTo>
                  <a:pt x="535506" y="226119"/>
                  <a:pt x="533986" y="233642"/>
                  <a:pt x="525342" y="241371"/>
                </a:cubicBezTo>
                <a:lnTo>
                  <a:pt x="350096" y="236295"/>
                </a:lnTo>
                <a:lnTo>
                  <a:pt x="351410" y="238439"/>
                </a:lnTo>
                <a:cubicBezTo>
                  <a:pt x="353768" y="244355"/>
                  <a:pt x="352383" y="250375"/>
                  <a:pt x="347255" y="256498"/>
                </a:cubicBezTo>
                <a:cubicBezTo>
                  <a:pt x="345815" y="256498"/>
                  <a:pt x="343940" y="257664"/>
                  <a:pt x="341630" y="259996"/>
                </a:cubicBezTo>
                <a:cubicBezTo>
                  <a:pt x="337217" y="261483"/>
                  <a:pt x="335342" y="261883"/>
                  <a:pt x="336005" y="261197"/>
                </a:cubicBezTo>
                <a:lnTo>
                  <a:pt x="336005" y="438735"/>
                </a:lnTo>
                <a:cubicBezTo>
                  <a:pt x="337125" y="452478"/>
                  <a:pt x="344248" y="459349"/>
                  <a:pt x="357374" y="459349"/>
                </a:cubicBezTo>
                <a:lnTo>
                  <a:pt x="409202" y="459349"/>
                </a:lnTo>
                <a:cubicBezTo>
                  <a:pt x="451071" y="463625"/>
                  <a:pt x="477608" y="429108"/>
                  <a:pt x="488812" y="355797"/>
                </a:cubicBezTo>
                <a:cubicBezTo>
                  <a:pt x="503104" y="350194"/>
                  <a:pt x="511714" y="351692"/>
                  <a:pt x="514640" y="360290"/>
                </a:cubicBezTo>
                <a:cubicBezTo>
                  <a:pt x="508901" y="414507"/>
                  <a:pt x="510101" y="447698"/>
                  <a:pt x="518242" y="459864"/>
                </a:cubicBezTo>
                <a:cubicBezTo>
                  <a:pt x="518791" y="460390"/>
                  <a:pt x="519980" y="461544"/>
                  <a:pt x="521809" y="463328"/>
                </a:cubicBezTo>
                <a:cubicBezTo>
                  <a:pt x="528509" y="468496"/>
                  <a:pt x="531127" y="475230"/>
                  <a:pt x="529664" y="483531"/>
                </a:cubicBezTo>
                <a:cubicBezTo>
                  <a:pt x="526280" y="509050"/>
                  <a:pt x="503287" y="522599"/>
                  <a:pt x="460686" y="524177"/>
                </a:cubicBezTo>
                <a:lnTo>
                  <a:pt x="314361" y="524177"/>
                </a:lnTo>
                <a:cubicBezTo>
                  <a:pt x="281273" y="524177"/>
                  <a:pt x="264729" y="505426"/>
                  <a:pt x="264729" y="467924"/>
                </a:cubicBezTo>
                <a:lnTo>
                  <a:pt x="264729" y="241371"/>
                </a:lnTo>
                <a:lnTo>
                  <a:pt x="253376" y="241371"/>
                </a:lnTo>
                <a:cubicBezTo>
                  <a:pt x="234853" y="379350"/>
                  <a:pt x="155323" y="475482"/>
                  <a:pt x="14783" y="529768"/>
                </a:cubicBezTo>
                <a:cubicBezTo>
                  <a:pt x="4928" y="524554"/>
                  <a:pt x="2538" y="516482"/>
                  <a:pt x="7614" y="505552"/>
                </a:cubicBezTo>
                <a:cubicBezTo>
                  <a:pt x="111704" y="447081"/>
                  <a:pt x="169431" y="359021"/>
                  <a:pt x="180796" y="241371"/>
                </a:cubicBezTo>
                <a:lnTo>
                  <a:pt x="53954" y="241371"/>
                </a:lnTo>
                <a:cubicBezTo>
                  <a:pt x="42475" y="241371"/>
                  <a:pt x="29967" y="241371"/>
                  <a:pt x="16430" y="241371"/>
                </a:cubicBezTo>
                <a:lnTo>
                  <a:pt x="0" y="215372"/>
                </a:lnTo>
                <a:cubicBezTo>
                  <a:pt x="12234" y="215372"/>
                  <a:pt x="21209" y="216080"/>
                  <a:pt x="26925" y="217498"/>
                </a:cubicBezTo>
                <a:lnTo>
                  <a:pt x="183369" y="217498"/>
                </a:lnTo>
                <a:cubicBezTo>
                  <a:pt x="187393" y="178968"/>
                  <a:pt x="189406" y="135704"/>
                  <a:pt x="189406" y="87706"/>
                </a:cubicBezTo>
                <a:lnTo>
                  <a:pt x="94840" y="87706"/>
                </a:lnTo>
                <a:cubicBezTo>
                  <a:pt x="83361" y="87706"/>
                  <a:pt x="69984" y="87706"/>
                  <a:pt x="54709" y="87706"/>
                </a:cubicBezTo>
                <a:lnTo>
                  <a:pt x="40886" y="61707"/>
                </a:lnTo>
                <a:cubicBezTo>
                  <a:pt x="53119" y="61707"/>
                  <a:pt x="62095" y="62415"/>
                  <a:pt x="67811" y="63833"/>
                </a:cubicBezTo>
                <a:lnTo>
                  <a:pt x="364714" y="63833"/>
                </a:lnTo>
                <a:cubicBezTo>
                  <a:pt x="366040" y="62530"/>
                  <a:pt x="368739" y="59168"/>
                  <a:pt x="372809" y="53749"/>
                </a:cubicBezTo>
                <a:cubicBezTo>
                  <a:pt x="384448" y="36279"/>
                  <a:pt x="394235" y="23588"/>
                  <a:pt x="402170" y="15676"/>
                </a:cubicBezTo>
                <a:cubicBezTo>
                  <a:pt x="403702" y="13778"/>
                  <a:pt x="405889" y="12786"/>
                  <a:pt x="408730" y="12700"/>
                </a:cubicBezTo>
                <a:close/>
                <a:moveTo>
                  <a:pt x="1681891" y="8627"/>
                </a:moveTo>
                <a:cubicBezTo>
                  <a:pt x="1683720" y="8684"/>
                  <a:pt x="1685741" y="9101"/>
                  <a:pt x="1687954" y="9879"/>
                </a:cubicBezTo>
                <a:cubicBezTo>
                  <a:pt x="1722551" y="17059"/>
                  <a:pt x="1750209" y="24365"/>
                  <a:pt x="1770926" y="31797"/>
                </a:cubicBezTo>
                <a:cubicBezTo>
                  <a:pt x="1775957" y="34998"/>
                  <a:pt x="1776368" y="40749"/>
                  <a:pt x="1772161" y="49050"/>
                </a:cubicBezTo>
                <a:lnTo>
                  <a:pt x="1754770" y="57625"/>
                </a:lnTo>
                <a:cubicBezTo>
                  <a:pt x="1793758" y="122201"/>
                  <a:pt x="1854070" y="161646"/>
                  <a:pt x="1935704" y="175961"/>
                </a:cubicBezTo>
                <a:cubicBezTo>
                  <a:pt x="1939934" y="184719"/>
                  <a:pt x="1939237" y="190881"/>
                  <a:pt x="1933612" y="194448"/>
                </a:cubicBezTo>
                <a:cubicBezTo>
                  <a:pt x="1903748" y="206682"/>
                  <a:pt x="1884688" y="223112"/>
                  <a:pt x="1876433" y="243738"/>
                </a:cubicBezTo>
                <a:cubicBezTo>
                  <a:pt x="1869276" y="249912"/>
                  <a:pt x="1862759" y="252027"/>
                  <a:pt x="1856882" y="250083"/>
                </a:cubicBezTo>
                <a:lnTo>
                  <a:pt x="1838154" y="236948"/>
                </a:lnTo>
                <a:lnTo>
                  <a:pt x="1839115" y="241611"/>
                </a:lnTo>
                <a:cubicBezTo>
                  <a:pt x="1839115" y="241611"/>
                  <a:pt x="1839115" y="243258"/>
                  <a:pt x="1839115" y="246551"/>
                </a:cubicBezTo>
                <a:cubicBezTo>
                  <a:pt x="1836096" y="249569"/>
                  <a:pt x="1832129" y="252713"/>
                  <a:pt x="1827213" y="255983"/>
                </a:cubicBezTo>
                <a:cubicBezTo>
                  <a:pt x="1826527" y="256326"/>
                  <a:pt x="1826184" y="256498"/>
                  <a:pt x="1826184" y="256498"/>
                </a:cubicBezTo>
                <a:lnTo>
                  <a:pt x="1826184" y="292067"/>
                </a:lnTo>
                <a:lnTo>
                  <a:pt x="1830471" y="513818"/>
                </a:lnTo>
                <a:cubicBezTo>
                  <a:pt x="1792672" y="541921"/>
                  <a:pt x="1767484" y="542116"/>
                  <a:pt x="1754908" y="514401"/>
                </a:cubicBezTo>
                <a:lnTo>
                  <a:pt x="1754908" y="286819"/>
                </a:lnTo>
                <a:lnTo>
                  <a:pt x="1754908" y="217841"/>
                </a:lnTo>
                <a:cubicBezTo>
                  <a:pt x="1761105" y="217841"/>
                  <a:pt x="1767907" y="218584"/>
                  <a:pt x="1775316" y="220071"/>
                </a:cubicBezTo>
                <a:cubicBezTo>
                  <a:pt x="1798503" y="223381"/>
                  <a:pt x="1815471" y="226440"/>
                  <a:pt x="1826220" y="229248"/>
                </a:cubicBezTo>
                <a:lnTo>
                  <a:pt x="1830313" y="230534"/>
                </a:lnTo>
                <a:lnTo>
                  <a:pt x="1816056" y="218071"/>
                </a:lnTo>
                <a:cubicBezTo>
                  <a:pt x="1778686" y="181725"/>
                  <a:pt x="1751683" y="132382"/>
                  <a:pt x="1735048" y="70042"/>
                </a:cubicBezTo>
                <a:cubicBezTo>
                  <a:pt x="1698324" y="131759"/>
                  <a:pt x="1648943" y="190470"/>
                  <a:pt x="1586905" y="246173"/>
                </a:cubicBezTo>
                <a:cubicBezTo>
                  <a:pt x="1625642" y="326253"/>
                  <a:pt x="1607554" y="381613"/>
                  <a:pt x="1532642" y="412255"/>
                </a:cubicBezTo>
                <a:cubicBezTo>
                  <a:pt x="1526674" y="409740"/>
                  <a:pt x="1522535" y="406195"/>
                  <a:pt x="1520226" y="401622"/>
                </a:cubicBezTo>
                <a:cubicBezTo>
                  <a:pt x="1516281" y="383854"/>
                  <a:pt x="1506465" y="371200"/>
                  <a:pt x="1490777" y="363658"/>
                </a:cubicBezTo>
                <a:lnTo>
                  <a:pt x="1477144" y="359148"/>
                </a:lnTo>
                <a:lnTo>
                  <a:pt x="1477144" y="507644"/>
                </a:lnTo>
                <a:cubicBezTo>
                  <a:pt x="1473486" y="522370"/>
                  <a:pt x="1458554" y="532191"/>
                  <a:pt x="1432348" y="537108"/>
                </a:cubicBezTo>
                <a:cubicBezTo>
                  <a:pt x="1410396" y="538526"/>
                  <a:pt x="1399420" y="530568"/>
                  <a:pt x="1399420" y="513235"/>
                </a:cubicBezTo>
                <a:lnTo>
                  <a:pt x="1405869" y="136618"/>
                </a:lnTo>
                <a:lnTo>
                  <a:pt x="1405869" y="19552"/>
                </a:lnTo>
                <a:cubicBezTo>
                  <a:pt x="1416616" y="15733"/>
                  <a:pt x="1438820" y="23164"/>
                  <a:pt x="1472480" y="41847"/>
                </a:cubicBezTo>
                <a:lnTo>
                  <a:pt x="1518819" y="41847"/>
                </a:lnTo>
                <a:cubicBezTo>
                  <a:pt x="1518499" y="42167"/>
                  <a:pt x="1519963" y="39914"/>
                  <a:pt x="1523210" y="35090"/>
                </a:cubicBezTo>
                <a:cubicBezTo>
                  <a:pt x="1530047" y="25508"/>
                  <a:pt x="1534872" y="19300"/>
                  <a:pt x="1537684" y="16465"/>
                </a:cubicBezTo>
                <a:cubicBezTo>
                  <a:pt x="1540886" y="10405"/>
                  <a:pt x="1547666" y="9810"/>
                  <a:pt x="1558024" y="14681"/>
                </a:cubicBezTo>
                <a:cubicBezTo>
                  <a:pt x="1568314" y="19071"/>
                  <a:pt x="1584721" y="29544"/>
                  <a:pt x="1607245" y="46100"/>
                </a:cubicBezTo>
                <a:cubicBezTo>
                  <a:pt x="1611133" y="49964"/>
                  <a:pt x="1613877" y="52297"/>
                  <a:pt x="1615477" y="53097"/>
                </a:cubicBezTo>
                <a:cubicBezTo>
                  <a:pt x="1620828" y="56413"/>
                  <a:pt x="1621274" y="62438"/>
                  <a:pt x="1616815" y="71173"/>
                </a:cubicBezTo>
                <a:cubicBezTo>
                  <a:pt x="1611579" y="72911"/>
                  <a:pt x="1603895" y="76947"/>
                  <a:pt x="1593765" y="83281"/>
                </a:cubicBezTo>
                <a:lnTo>
                  <a:pt x="1535249" y="185668"/>
                </a:lnTo>
                <a:cubicBezTo>
                  <a:pt x="1554754" y="200394"/>
                  <a:pt x="1567949" y="214857"/>
                  <a:pt x="1574832" y="229057"/>
                </a:cubicBezTo>
                <a:cubicBezTo>
                  <a:pt x="1620108" y="170999"/>
                  <a:pt x="1652030" y="100592"/>
                  <a:pt x="1670598" y="17837"/>
                </a:cubicBezTo>
                <a:cubicBezTo>
                  <a:pt x="1672639" y="11525"/>
                  <a:pt x="1676403" y="8455"/>
                  <a:pt x="1681891" y="8627"/>
                </a:cubicBezTo>
                <a:close/>
                <a:moveTo>
                  <a:pt x="897446" y="0"/>
                </a:moveTo>
                <a:cubicBezTo>
                  <a:pt x="966732" y="3065"/>
                  <a:pt x="1005217" y="23805"/>
                  <a:pt x="1012900" y="62221"/>
                </a:cubicBezTo>
                <a:cubicBezTo>
                  <a:pt x="1014409" y="88609"/>
                  <a:pt x="1003685" y="102307"/>
                  <a:pt x="980726" y="103313"/>
                </a:cubicBezTo>
                <a:lnTo>
                  <a:pt x="1117070" y="103313"/>
                </a:lnTo>
                <a:cubicBezTo>
                  <a:pt x="1119722" y="100637"/>
                  <a:pt x="1124410" y="94726"/>
                  <a:pt x="1131133" y="85580"/>
                </a:cubicBezTo>
                <a:cubicBezTo>
                  <a:pt x="1140234" y="73163"/>
                  <a:pt x="1147734" y="64005"/>
                  <a:pt x="1153634" y="58105"/>
                </a:cubicBezTo>
                <a:cubicBezTo>
                  <a:pt x="1158802" y="58105"/>
                  <a:pt x="1163455" y="58105"/>
                  <a:pt x="1167594" y="58105"/>
                </a:cubicBezTo>
                <a:cubicBezTo>
                  <a:pt x="1167594" y="58105"/>
                  <a:pt x="1169801" y="59214"/>
                  <a:pt x="1174214" y="61432"/>
                </a:cubicBezTo>
                <a:cubicBezTo>
                  <a:pt x="1209452" y="84916"/>
                  <a:pt x="1229609" y="100912"/>
                  <a:pt x="1234685" y="109418"/>
                </a:cubicBezTo>
                <a:cubicBezTo>
                  <a:pt x="1234685" y="117193"/>
                  <a:pt x="1230718" y="122407"/>
                  <a:pt x="1222783" y="125059"/>
                </a:cubicBezTo>
                <a:lnTo>
                  <a:pt x="1087965" y="125059"/>
                </a:lnTo>
                <a:lnTo>
                  <a:pt x="1095392" y="127529"/>
                </a:lnTo>
                <a:cubicBezTo>
                  <a:pt x="1104219" y="131988"/>
                  <a:pt x="1111593" y="135212"/>
                  <a:pt x="1117516" y="137201"/>
                </a:cubicBezTo>
                <a:cubicBezTo>
                  <a:pt x="1119574" y="144793"/>
                  <a:pt x="1119002" y="150430"/>
                  <a:pt x="1115801" y="154111"/>
                </a:cubicBezTo>
                <a:lnTo>
                  <a:pt x="1088326" y="171090"/>
                </a:lnTo>
                <a:cubicBezTo>
                  <a:pt x="1078722" y="183507"/>
                  <a:pt x="1067620" y="200268"/>
                  <a:pt x="1055021" y="221374"/>
                </a:cubicBezTo>
                <a:cubicBezTo>
                  <a:pt x="1045874" y="236695"/>
                  <a:pt x="1039037" y="245636"/>
                  <a:pt x="1034509" y="248197"/>
                </a:cubicBezTo>
                <a:lnTo>
                  <a:pt x="1129937" y="248197"/>
                </a:lnTo>
                <a:lnTo>
                  <a:pt x="1140859" y="232725"/>
                </a:lnTo>
                <a:cubicBezTo>
                  <a:pt x="1151034" y="218778"/>
                  <a:pt x="1158745" y="209712"/>
                  <a:pt x="1163993" y="205527"/>
                </a:cubicBezTo>
                <a:cubicBezTo>
                  <a:pt x="1168086" y="199513"/>
                  <a:pt x="1173894" y="199216"/>
                  <a:pt x="1181417" y="204636"/>
                </a:cubicBezTo>
                <a:cubicBezTo>
                  <a:pt x="1219239" y="226451"/>
                  <a:pt x="1240528" y="242949"/>
                  <a:pt x="1245284" y="254131"/>
                </a:cubicBezTo>
                <a:cubicBezTo>
                  <a:pt x="1246839" y="261677"/>
                  <a:pt x="1243638" y="266948"/>
                  <a:pt x="1235680" y="269943"/>
                </a:cubicBezTo>
                <a:lnTo>
                  <a:pt x="827885" y="269943"/>
                </a:lnTo>
                <a:lnTo>
                  <a:pt x="827885" y="366670"/>
                </a:lnTo>
                <a:cubicBezTo>
                  <a:pt x="827885" y="435042"/>
                  <a:pt x="792350" y="492918"/>
                  <a:pt x="721280" y="540298"/>
                </a:cubicBezTo>
                <a:cubicBezTo>
                  <a:pt x="715288" y="542287"/>
                  <a:pt x="710212" y="541704"/>
                  <a:pt x="706050" y="538548"/>
                </a:cubicBezTo>
                <a:cubicBezTo>
                  <a:pt x="703855" y="533358"/>
                  <a:pt x="703649" y="528578"/>
                  <a:pt x="705433" y="524211"/>
                </a:cubicBezTo>
                <a:cubicBezTo>
                  <a:pt x="738109" y="488722"/>
                  <a:pt x="753728" y="435488"/>
                  <a:pt x="752287" y="364509"/>
                </a:cubicBezTo>
                <a:lnTo>
                  <a:pt x="752287" y="256909"/>
                </a:lnTo>
                <a:cubicBezTo>
                  <a:pt x="752287" y="256017"/>
                  <a:pt x="751567" y="251981"/>
                  <a:pt x="750126" y="244801"/>
                </a:cubicBezTo>
                <a:cubicBezTo>
                  <a:pt x="748685" y="232087"/>
                  <a:pt x="749554" y="224072"/>
                  <a:pt x="752733" y="220757"/>
                </a:cubicBezTo>
                <a:cubicBezTo>
                  <a:pt x="765035" y="217487"/>
                  <a:pt x="788634" y="226634"/>
                  <a:pt x="823529" y="248197"/>
                </a:cubicBezTo>
                <a:lnTo>
                  <a:pt x="1000586" y="248197"/>
                </a:lnTo>
                <a:cubicBezTo>
                  <a:pt x="1002942" y="236352"/>
                  <a:pt x="1006280" y="215269"/>
                  <a:pt x="1010602" y="184947"/>
                </a:cubicBezTo>
                <a:cubicBezTo>
                  <a:pt x="1014947" y="154260"/>
                  <a:pt x="1017816" y="134297"/>
                  <a:pt x="1019211" y="125059"/>
                </a:cubicBezTo>
                <a:lnTo>
                  <a:pt x="873821" y="125059"/>
                </a:lnTo>
                <a:lnTo>
                  <a:pt x="874940" y="125482"/>
                </a:lnTo>
                <a:cubicBezTo>
                  <a:pt x="913677" y="141924"/>
                  <a:pt x="935676" y="164582"/>
                  <a:pt x="940938" y="193454"/>
                </a:cubicBezTo>
                <a:cubicBezTo>
                  <a:pt x="945374" y="218630"/>
                  <a:pt x="934741" y="235334"/>
                  <a:pt x="909039" y="243566"/>
                </a:cubicBezTo>
                <a:cubicBezTo>
                  <a:pt x="882674" y="248094"/>
                  <a:pt x="866027" y="237747"/>
                  <a:pt x="859098" y="212525"/>
                </a:cubicBezTo>
                <a:cubicBezTo>
                  <a:pt x="859098" y="210398"/>
                  <a:pt x="859098" y="206979"/>
                  <a:pt x="859098" y="202269"/>
                </a:cubicBezTo>
                <a:cubicBezTo>
                  <a:pt x="860538" y="196484"/>
                  <a:pt x="861259" y="192173"/>
                  <a:pt x="861259" y="189338"/>
                </a:cubicBezTo>
                <a:cubicBezTo>
                  <a:pt x="864117" y="172302"/>
                  <a:pt x="858686" y="154351"/>
                  <a:pt x="844966" y="135486"/>
                </a:cubicBezTo>
                <a:cubicBezTo>
                  <a:pt x="843937" y="131999"/>
                  <a:pt x="844452" y="128866"/>
                  <a:pt x="846510" y="126088"/>
                </a:cubicBezTo>
                <a:lnTo>
                  <a:pt x="847629" y="125059"/>
                </a:lnTo>
                <a:lnTo>
                  <a:pt x="771804" y="125059"/>
                </a:lnTo>
                <a:cubicBezTo>
                  <a:pt x="770638" y="125059"/>
                  <a:pt x="757306" y="125779"/>
                  <a:pt x="731810" y="127220"/>
                </a:cubicBezTo>
                <a:lnTo>
                  <a:pt x="717850" y="101152"/>
                </a:lnTo>
                <a:cubicBezTo>
                  <a:pt x="728643" y="101152"/>
                  <a:pt x="736898" y="101872"/>
                  <a:pt x="742614" y="103313"/>
                </a:cubicBezTo>
                <a:lnTo>
                  <a:pt x="935402" y="103313"/>
                </a:lnTo>
                <a:lnTo>
                  <a:pt x="929568" y="100286"/>
                </a:lnTo>
                <a:cubicBezTo>
                  <a:pt x="925623" y="96404"/>
                  <a:pt x="923216" y="89650"/>
                  <a:pt x="922348" y="80023"/>
                </a:cubicBezTo>
                <a:cubicBezTo>
                  <a:pt x="922348" y="80023"/>
                  <a:pt x="922348" y="78994"/>
                  <a:pt x="922348" y="76936"/>
                </a:cubicBezTo>
                <a:cubicBezTo>
                  <a:pt x="923788" y="72248"/>
                  <a:pt x="923788" y="68750"/>
                  <a:pt x="922348" y="66440"/>
                </a:cubicBezTo>
                <a:cubicBezTo>
                  <a:pt x="922348" y="48695"/>
                  <a:pt x="911589" y="31214"/>
                  <a:pt x="890071" y="13995"/>
                </a:cubicBezTo>
                <a:cubicBezTo>
                  <a:pt x="890071" y="4665"/>
                  <a:pt x="892529" y="0"/>
                  <a:pt x="897446" y="0"/>
                </a:cubicBezTo>
                <a:close/>
              </a:path>
            </a:pathLst>
          </a:custGeom>
          <a:solidFill>
            <a:srgbClr val="AF1E2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b="1" dirty="0">
              <a:solidFill>
                <a:srgbClr val="AF1E22"/>
              </a:solidFill>
              <a:latin typeface="方正小标宋简体" panose="03000509000000000000" pitchFamily="2" charset="-122"/>
              <a:ea typeface="方正小标宋简体" panose="03000509000000000000" pitchFamily="2" charset="-122"/>
            </a:endParaRPr>
          </a:p>
        </p:txBody>
      </p:sp>
      <p:sp>
        <p:nvSpPr>
          <p:cNvPr id="30" name="文本框 29"/>
          <p:cNvSpPr txBox="1"/>
          <p:nvPr/>
        </p:nvSpPr>
        <p:spPr>
          <a:xfrm>
            <a:off x="2677945" y="4442850"/>
            <a:ext cx="3013468" cy="1052596"/>
          </a:xfrm>
          <a:prstGeom prst="rect">
            <a:avLst/>
          </a:prstGeom>
          <a:noFill/>
        </p:spPr>
        <p:txBody>
          <a:bodyPr wrap="square" rtlCol="0">
            <a:spAutoFit/>
          </a:bodyPr>
          <a:lstStyle/>
          <a:p>
            <a:pPr algn="ctr">
              <a:lnSpc>
                <a:spcPct val="130000"/>
              </a:lnSpc>
              <a:buClr>
                <a:srgbClr val="C80F19"/>
              </a:buClr>
              <a:buSzPct val="90000"/>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中国无产阶级的</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30000"/>
              </a:lnSpc>
              <a:buClr>
                <a:srgbClr val="C80F19"/>
              </a:buClr>
              <a:buSzPct val="90000"/>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特点</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p:cNvPicPr/>
          <p:nvPr/>
        </p:nvPicPr>
        <p:blipFill>
          <a:blip r:embed="rId1"/>
          <a:stretch>
            <a:fillRect/>
          </a:stretch>
        </p:blipFill>
        <p:spPr>
          <a:xfrm>
            <a:off x="0" y="1249997"/>
            <a:ext cx="5150152" cy="3545227"/>
          </a:xfrm>
          <a:prstGeom prst="rect">
            <a:avLst/>
          </a:prstGeom>
          <a:noFill/>
          <a:ln w="9525">
            <a:noFill/>
          </a:ln>
        </p:spPr>
      </p:pic>
      <p:sp>
        <p:nvSpPr>
          <p:cNvPr id="12" name="矩形 11"/>
          <p:cNvSpPr/>
          <p:nvPr/>
        </p:nvSpPr>
        <p:spPr>
          <a:xfrm>
            <a:off x="0" y="1082565"/>
            <a:ext cx="5169233" cy="732899"/>
          </a:xfrm>
          <a:prstGeom prst="rect">
            <a:avLst/>
          </a:prstGeom>
          <a:gradFill>
            <a:gsLst>
              <a:gs pos="33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5155565" y="0"/>
            <a:ext cx="7042150" cy="6858000"/>
            <a:chOff x="2041709" y="3743259"/>
            <a:chExt cx="10152282" cy="3114742"/>
          </a:xfrm>
          <a:effectLst>
            <a:outerShdw blurRad="355600" dist="114300" dir="8100000" algn="tr" rotWithShape="0">
              <a:srgbClr val="801B16">
                <a:alpha val="40000"/>
              </a:srgbClr>
            </a:outerShdw>
          </a:effectLst>
        </p:grpSpPr>
        <p:sp>
          <p:nvSpPr>
            <p:cNvPr id="7" name="矩形 6"/>
            <p:cNvSpPr/>
            <p:nvPr/>
          </p:nvSpPr>
          <p:spPr>
            <a:xfrm>
              <a:off x="2041709" y="3743259"/>
              <a:ext cx="10144479"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23109" r="18102" b="43091"/>
            <a:stretch>
              <a:fillRect/>
            </a:stretch>
          </p:blipFill>
          <p:spPr>
            <a:xfrm flipH="1" flipV="1">
              <a:off x="2041709" y="5317933"/>
              <a:ext cx="10152282" cy="1540067"/>
            </a:xfrm>
            <a:prstGeom prst="rect">
              <a:avLst/>
            </a:prstGeom>
          </p:spPr>
        </p:pic>
      </p:grpSp>
      <p:sp>
        <p:nvSpPr>
          <p:cNvPr id="139" name="矩形 138"/>
          <p:cNvSpPr/>
          <p:nvPr/>
        </p:nvSpPr>
        <p:spPr>
          <a:xfrm>
            <a:off x="5669055" y="1815585"/>
            <a:ext cx="5682839" cy="4278094"/>
          </a:xfrm>
          <a:prstGeom prst="rect">
            <a:avLst/>
          </a:prstGeom>
        </p:spPr>
        <p:txBody>
          <a:bodyPr wrap="square">
            <a:spAutoFit/>
          </a:bodyPr>
          <a:lstStyle/>
          <a:p>
            <a:pPr lvl="0" indent="0" algn="just" fontAlgn="base">
              <a:lnSpc>
                <a:spcPct val="150000"/>
              </a:lnSpc>
              <a:spcBef>
                <a:spcPct val="0"/>
              </a:spcBef>
              <a:spcAft>
                <a:spcPct val="0"/>
              </a:spcAft>
              <a:buClr>
                <a:schemeClr val="bg1"/>
              </a:buClr>
              <a:buSzPct val="80000"/>
              <a:buFont typeface="Wingdings" panose="05000000000000000000" pitchFamily="2" charset="2"/>
              <a:buNone/>
              <a:defRPr/>
            </a:pP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endParaRPr>
          </a:p>
          <a:p>
            <a:pPr marL="285750" lvl="0" indent="-285750" algn="just" fontAlgn="base">
              <a:lnSpc>
                <a:spcPct val="175000"/>
              </a:lnSpc>
              <a:spcBef>
                <a:spcPct val="0"/>
              </a:spcBef>
              <a:spcAft>
                <a:spcPct val="0"/>
              </a:spcAft>
              <a:buClr>
                <a:schemeClr val="bg1"/>
              </a:buClr>
              <a:buSzPct val="80000"/>
              <a:buFont typeface="Wingdings" panose="05000000000000000000" pitchFamily="2" charset="2"/>
              <a:buChar char="u"/>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无产阶级及其政党实现对各革命阶级的领导，必须建立以工农联盟为基础的广泛的统一战线，这是实现领导权的关键。</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endParaRPr>
          </a:p>
          <a:p>
            <a:pPr marL="285750" lvl="0" indent="-285750" algn="just" fontAlgn="base">
              <a:lnSpc>
                <a:spcPct val="175000"/>
              </a:lnSpc>
              <a:spcBef>
                <a:spcPct val="0"/>
              </a:spcBef>
              <a:spcAft>
                <a:spcPct val="0"/>
              </a:spcAft>
              <a:buClr>
                <a:schemeClr val="bg1"/>
              </a:buClr>
              <a:buSzPct val="80000"/>
              <a:buFont typeface="Wingdings" panose="05000000000000000000" pitchFamily="2" charset="2"/>
              <a:buChar char="u"/>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无产阶级也要同资产阶级建立统一战线，在统一战线中必须坚持独立自主的原则，保持党在思想上、政治上和组织上的独立性，实行又联合又斗争的方针，这是坚持领导权的基本策略。</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endParaRPr>
          </a:p>
        </p:txBody>
      </p:sp>
      <p:sp>
        <p:nvSpPr>
          <p:cNvPr id="9" name="矩形 8"/>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53" name="Rectangle: Rounded Corners 5"/>
          <p:cNvSpPr/>
          <p:nvPr/>
        </p:nvSpPr>
        <p:spPr>
          <a:xfrm>
            <a:off x="5328920" y="684530"/>
            <a:ext cx="6703695" cy="1130935"/>
          </a:xfrm>
          <a:prstGeom prst="round2DiagRect">
            <a:avLst>
              <a:gd name="adj1" fmla="val 16667"/>
              <a:gd name="adj2" fmla="val 9264"/>
            </a:avLst>
          </a:prstGeom>
          <a:solidFill>
            <a:schemeClr val="bg1"/>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30000"/>
              </a:lnSpc>
            </a:pPr>
            <a:r>
              <a:rPr lang="zh-CN" altLang="en-US" sz="2000" b="1" dirty="0">
                <a:solidFill>
                  <a:srgbClr val="C00000"/>
                </a:solidFill>
                <a:latin typeface="微软雅黑" panose="020B0503020204020204" pitchFamily="34" charset="-122"/>
                <a:ea typeface="微软雅黑" panose="020B0503020204020204" pitchFamily="34" charset="-122"/>
                <a:sym typeface="+mn-ea"/>
              </a:rPr>
              <a:t>无产阶级领导权是中国革命的中心问题，</a:t>
            </a:r>
            <a:endParaRPr lang="zh-CN" altLang="en-US" sz="2000" b="1" dirty="0">
              <a:solidFill>
                <a:srgbClr val="C00000"/>
              </a:solidFill>
              <a:latin typeface="微软雅黑" panose="020B0503020204020204" pitchFamily="34" charset="-122"/>
              <a:ea typeface="微软雅黑" panose="020B0503020204020204" pitchFamily="34" charset="-122"/>
              <a:sym typeface="+mn-ea"/>
            </a:endParaRPr>
          </a:p>
          <a:p>
            <a:pPr algn="ctr" fontAlgn="auto">
              <a:lnSpc>
                <a:spcPct val="130000"/>
              </a:lnSpc>
            </a:pPr>
            <a:r>
              <a:rPr lang="zh-CN" altLang="en-US" sz="2000" b="1" dirty="0">
                <a:solidFill>
                  <a:srgbClr val="C00000"/>
                </a:solidFill>
                <a:latin typeface="微软雅黑" panose="020B0503020204020204" pitchFamily="34" charset="-122"/>
                <a:ea typeface="微软雅黑" panose="020B0503020204020204" pitchFamily="34" charset="-122"/>
                <a:sym typeface="+mn-ea"/>
              </a:rPr>
              <a:t>也是新民主主义革命的核心问题</a:t>
            </a:r>
            <a:endParaRPr lang="en-US" sz="2000" dirty="0">
              <a:latin typeface="Arial" panose="020B0604020202020204" pitchFamily="34" charset="0"/>
            </a:endParaRPr>
          </a:p>
        </p:txBody>
      </p:sp>
      <p:sp>
        <p:nvSpPr>
          <p:cNvPr id="5" name="文本框 4"/>
          <p:cNvSpPr txBox="1"/>
          <p:nvPr/>
        </p:nvSpPr>
        <p:spPr>
          <a:xfrm>
            <a:off x="406497" y="5037215"/>
            <a:ext cx="4337157" cy="646331"/>
          </a:xfrm>
          <a:prstGeom prst="rect">
            <a:avLst/>
          </a:prstGeom>
          <a:noFill/>
        </p:spPr>
        <p:txBody>
          <a:bodyPr wrap="square" rtlCol="0">
            <a:spAutoFit/>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1937年5月，毛泽东（右二）、朱德（右四）、叶剑英（右六）同国民党中央考察团成员萧致平（右一）、涂思宗（右三）、邵华（右五）在延安</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合影</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11" name="矩形 10"/>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文框 12"/>
          <p:cNvSpPr/>
          <p:nvPr/>
        </p:nvSpPr>
        <p:spPr>
          <a:xfrm>
            <a:off x="12459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104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976636" y="2160821"/>
            <a:ext cx="8340327" cy="2513509"/>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rPr>
              <a:t>    领导权不是向人能要来的，更不是强迫就能实现的，而是要在实际利益上、在群众的政治经验上，使群众懂得哪一个党好，跟哪一个党走他们才有出路，这样来实现的</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在中央党校第二部开学典礼上的讲话</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1943</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8</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8</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9" name="矩形 8"/>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72713"/>
            <a:ext cx="12192000" cy="6814915"/>
            <a:chOff x="-669934" y="-335280"/>
            <a:chExt cx="12376152" cy="7149474"/>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833" r="4071" b="11925"/>
            <a:stretch>
              <a:fillRect/>
            </a:stretch>
          </p:blipFill>
          <p:spPr>
            <a:xfrm>
              <a:off x="-668662" y="-50993"/>
              <a:ext cx="12374880" cy="6865187"/>
            </a:xfrm>
            <a:prstGeom prst="rect">
              <a:avLst/>
            </a:prstGeom>
          </p:spPr>
        </p:pic>
        <p:sp>
          <p:nvSpPr>
            <p:cNvPr id="16" name="矩形 15"/>
            <p:cNvSpPr/>
            <p:nvPr/>
          </p:nvSpPr>
          <p:spPr>
            <a:xfrm>
              <a:off x="-669934" y="-335280"/>
              <a:ext cx="12376152" cy="6865186"/>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481474" y="2138265"/>
            <a:ext cx="9229052" cy="1824134"/>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61237" y="2440829"/>
            <a:ext cx="8269527" cy="1134926"/>
          </a:xfrm>
          <a:prstGeom prst="rect">
            <a:avLst/>
          </a:prstGeom>
        </p:spPr>
        <p:txBody>
          <a:bodyPr wrap="square">
            <a:spAutoFit/>
          </a:bodyPr>
          <a:lstStyle/>
          <a:p>
            <a:pPr algn="just">
              <a:lnSpc>
                <a:spcPct val="150000"/>
              </a:lnSpc>
            </a:pPr>
            <a:r>
              <a:rPr lang="zh-CN" altLang="en-US" sz="2400" b="1" dirty="0">
                <a:solidFill>
                  <a:schemeClr val="tx1">
                    <a:lumMod val="85000"/>
                    <a:lumOff val="15000"/>
                  </a:schemeClr>
                </a:solidFill>
                <a:latin typeface="华文中宋" panose="02010600040101010101" pitchFamily="2" charset="-122"/>
                <a:ea typeface="华文中宋" panose="02010600040101010101" pitchFamily="2" charset="-122"/>
              </a:rPr>
              <a:t>      在这个时期，以习近平同志为主要代表的中国共产党人，创立了习近平新时代中国特色社会主义思想。</a:t>
            </a:r>
            <a:endParaRPr lang="zh-CN" altLang="en-US" sz="24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52" name="矩形: 圆顶角 49"/>
          <p:cNvSpPr/>
          <p:nvPr/>
        </p:nvSpPr>
        <p:spPr>
          <a:xfrm>
            <a:off x="1080900" y="1778000"/>
            <a:ext cx="10030200" cy="3784600"/>
          </a:xfrm>
          <a:prstGeom prst="round2SameRect">
            <a:avLst>
              <a:gd name="adj1" fmla="val 0"/>
              <a:gd name="adj2" fmla="val 9979"/>
            </a:avLst>
          </a:prstGeom>
          <a:solidFill>
            <a:schemeClr val="bg1"/>
          </a:solidFill>
          <a:ln>
            <a:noFill/>
          </a:ln>
          <a:effectLst>
            <a:outerShdw blurRad="190500" dist="508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577022" y="2469952"/>
            <a:ext cx="9092535" cy="2400657"/>
          </a:xfrm>
          <a:prstGeom prst="rect">
            <a:avLst/>
          </a:prstGeom>
        </p:spPr>
        <p:txBody>
          <a:bodyPr wrap="square">
            <a:spAutoFit/>
          </a:bodyPr>
          <a:lstStyle/>
          <a:p>
            <a:pPr algn="just">
              <a:lnSpc>
                <a:spcPct val="150000"/>
              </a:lnSpc>
            </a:pPr>
            <a:r>
              <a:rPr lang="zh-CN" altLang="en-US" sz="2000" baseline="30000" dirty="0">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新民主主义革命的</a:t>
            </a:r>
            <a:r>
              <a:rPr lang="zh-CN" altLang="en-US" sz="2000" b="1" dirty="0">
                <a:latin typeface="微软雅黑" panose="020B0503020204020204" pitchFamily="34" charset="-122"/>
                <a:ea typeface="微软雅黑" panose="020B0503020204020204" pitchFamily="34" charset="-122"/>
              </a:rPr>
              <a:t>性质</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zh-CN" altLang="en-US" sz="2000" b="1" dirty="0">
                <a:solidFill>
                  <a:srgbClr val="AF1E22"/>
                </a:solidFill>
                <a:latin typeface="微软雅黑" panose="020B0503020204020204" pitchFamily="34" charset="-122"/>
                <a:ea typeface="微软雅黑" panose="020B0503020204020204" pitchFamily="34" charset="-122"/>
              </a:rPr>
              <a:t>资产阶级民主主义革命</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而不是无产阶级社会主义革命。因为新民主主义革命的任务是推翻帝国主义、封建主义、官僚资本主义的反动统治。它要建立的是无产阶级领导的各革命阶级的联合专政。而无产阶级社会主义革命所要实现的目标是消灭资本主义剥削制度和改造小生产的私有制，建立无产阶级专政。</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270375" y="628015"/>
            <a:ext cx="3846830" cy="678088"/>
            <a:chOff x="9003189" y="740677"/>
            <a:chExt cx="2974957" cy="670202"/>
          </a:xfrm>
        </p:grpSpPr>
        <p:sp>
          <p:nvSpPr>
            <p:cNvPr id="23" name="对角圆角矩形 22"/>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056055" y="868358"/>
              <a:ext cx="2869225" cy="394142"/>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新民主主义革命的性质和前途</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5" name="矩形 2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72713"/>
            <a:ext cx="12192000" cy="6814915"/>
            <a:chOff x="-669934" y="-335280"/>
            <a:chExt cx="12376152" cy="7149474"/>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3833" r="4071" b="11925"/>
            <a:stretch>
              <a:fillRect/>
            </a:stretch>
          </p:blipFill>
          <p:spPr>
            <a:xfrm>
              <a:off x="-668662" y="-50993"/>
              <a:ext cx="12374880" cy="6865187"/>
            </a:xfrm>
            <a:prstGeom prst="rect">
              <a:avLst/>
            </a:prstGeom>
          </p:spPr>
        </p:pic>
        <p:sp>
          <p:nvSpPr>
            <p:cNvPr id="16" name="矩形 15"/>
            <p:cNvSpPr/>
            <p:nvPr/>
          </p:nvSpPr>
          <p:spPr>
            <a:xfrm>
              <a:off x="-669934" y="-335280"/>
              <a:ext cx="12376152" cy="6865186"/>
            </a:xfrm>
            <a:prstGeom prst="rect">
              <a:avLst/>
            </a:prstGeom>
            <a:gradFill flip="none" rotWithShape="1">
              <a:gsLst>
                <a:gs pos="22000">
                  <a:schemeClr val="bg1">
                    <a:alpha val="0"/>
                  </a:schemeClr>
                </a:gs>
                <a:gs pos="100000">
                  <a:schemeClr val="bg1">
                    <a:alpha val="0"/>
                  </a:schemeClr>
                </a:gs>
                <a:gs pos="69850">
                  <a:schemeClr val="bg1">
                    <a:alpha val="38000"/>
                  </a:schemeClr>
                </a:gs>
                <a:gs pos="43000">
                  <a:schemeClr val="bg1">
                    <a:alpha val="76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481474" y="2138265"/>
            <a:ext cx="9229052" cy="1824134"/>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61237" y="2440829"/>
            <a:ext cx="8269527" cy="1134926"/>
          </a:xfrm>
          <a:prstGeom prst="rect">
            <a:avLst/>
          </a:prstGeom>
        </p:spPr>
        <p:txBody>
          <a:bodyPr wrap="square">
            <a:spAutoFit/>
          </a:bodyPr>
          <a:lstStyle/>
          <a:p>
            <a:pPr algn="just">
              <a:lnSpc>
                <a:spcPct val="150000"/>
              </a:lnSpc>
            </a:pPr>
            <a:r>
              <a:rPr lang="zh-CN" altLang="en-US" sz="2400" b="1" dirty="0">
                <a:solidFill>
                  <a:schemeClr val="tx1">
                    <a:lumMod val="85000"/>
                    <a:lumOff val="15000"/>
                  </a:schemeClr>
                </a:solidFill>
                <a:latin typeface="华文中宋" panose="02010600040101010101" pitchFamily="2" charset="-122"/>
                <a:ea typeface="华文中宋" panose="02010600040101010101" pitchFamily="2" charset="-122"/>
              </a:rPr>
              <a:t>      在这个时期，以习近平同志为主要代表的中国共产党人，创立了习近平新时代中国特色社会主义思想。</a:t>
            </a:r>
            <a:endParaRPr lang="zh-CN" altLang="en-US" sz="24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52" name="矩形: 圆顶角 49"/>
          <p:cNvSpPr/>
          <p:nvPr/>
        </p:nvSpPr>
        <p:spPr>
          <a:xfrm>
            <a:off x="1080900" y="1778000"/>
            <a:ext cx="10030200" cy="3784600"/>
          </a:xfrm>
          <a:prstGeom prst="round2SameRect">
            <a:avLst>
              <a:gd name="adj1" fmla="val 0"/>
              <a:gd name="adj2" fmla="val 9979"/>
            </a:avLst>
          </a:prstGeom>
          <a:solidFill>
            <a:schemeClr val="bg1"/>
          </a:solidFill>
          <a:ln>
            <a:noFill/>
          </a:ln>
          <a:effectLst>
            <a:outerShdw blurRad="190500" dist="508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270375" y="628015"/>
            <a:ext cx="3846830" cy="678088"/>
            <a:chOff x="9003189" y="740677"/>
            <a:chExt cx="2974957" cy="670202"/>
          </a:xfrm>
        </p:grpSpPr>
        <p:sp>
          <p:nvSpPr>
            <p:cNvPr id="23" name="对角圆角矩形 22"/>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056055" y="868358"/>
              <a:ext cx="2869225" cy="394142"/>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新民主主义革命的性质和前途</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5" name="矩形 2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579577" y="2561104"/>
            <a:ext cx="9092536" cy="1938992"/>
          </a:xfrm>
          <a:prstGeom prst="rect">
            <a:avLst/>
          </a:prstGeom>
        </p:spPr>
        <p:txBody>
          <a:bodyPr wrap="square">
            <a:spAutoFit/>
          </a:bodyPr>
          <a:lstStyle/>
          <a:p>
            <a:pPr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新民主主义革命的</a:t>
            </a:r>
            <a:r>
              <a:rPr lang="zh-CN" altLang="en-US" sz="2000" b="1" dirty="0">
                <a:latin typeface="微软雅黑" panose="020B0503020204020204" pitchFamily="34" charset="-122"/>
                <a:ea typeface="微软雅黑" panose="020B0503020204020204" pitchFamily="34" charset="-122"/>
              </a:rPr>
              <a:t>前途</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a:t>
            </a:r>
            <a:r>
              <a:rPr lang="zh-CN" altLang="en-US" sz="2000" b="1" dirty="0">
                <a:solidFill>
                  <a:srgbClr val="AF1E22"/>
                </a:solidFill>
                <a:latin typeface="微软雅黑" panose="020B0503020204020204" pitchFamily="34" charset="-122"/>
                <a:ea typeface="微软雅黑" panose="020B0503020204020204" pitchFamily="34" charset="-122"/>
              </a:rPr>
              <a:t>社会主义</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，而不是资本主义。 在新民主主义革命阶段，革命的时代背景、领导阶级变了，革命的指导思想变成了马克思列宁主义，这都决定了革命的前途是先建立一个各革命阶级联合起来管理国家的新政权，然后再过渡到社会主义社会。</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333" y="-1226613"/>
            <a:ext cx="12275524" cy="8181276"/>
          </a:xfrm>
          <a:prstGeom prst="rect">
            <a:avLst/>
          </a:prstGeom>
        </p:spPr>
      </p:pic>
      <p:sp>
        <p:nvSpPr>
          <p:cNvPr id="17" name="矩形 16"/>
          <p:cNvSpPr/>
          <p:nvPr/>
        </p:nvSpPr>
        <p:spPr>
          <a:xfrm>
            <a:off x="0" y="0"/>
            <a:ext cx="12214859" cy="6858000"/>
          </a:xfrm>
          <a:prstGeom prst="rect">
            <a:avLst/>
          </a:prstGeom>
          <a:gradFill>
            <a:gsLst>
              <a:gs pos="27000">
                <a:srgbClr val="A51F20">
                  <a:alpha val="69000"/>
                </a:srgbClr>
              </a:gs>
              <a:gs pos="0">
                <a:srgbClr val="9D211B">
                  <a:alpha val="96000"/>
                </a:srgbClr>
              </a:gs>
              <a:gs pos="19000">
                <a:srgbClr val="CF5154">
                  <a:alpha val="90000"/>
                </a:srgbClr>
              </a:gs>
              <a:gs pos="61000">
                <a:schemeClr val="accent2">
                  <a:lumMod val="75000"/>
                  <a:alpha val="63000"/>
                </a:schemeClr>
              </a:gs>
              <a:gs pos="100000">
                <a:srgbClr val="E97C30">
                  <a:alpha val="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47" name="矩形 46"/>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114550" y="1349278"/>
            <a:ext cx="7901985" cy="3730647"/>
          </a:xfrm>
          <a:prstGeom prst="rect">
            <a:avLst/>
          </a:prstGeom>
          <a:solidFill>
            <a:srgbClr val="FCFDFA"/>
          </a:solidFill>
          <a:ln>
            <a:noFill/>
          </a:ln>
          <a:effectLst>
            <a:outerShdw blurRad="622300" dist="4318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文本框 44"/>
          <p:cNvSpPr txBox="1"/>
          <p:nvPr/>
        </p:nvSpPr>
        <p:spPr>
          <a:xfrm>
            <a:off x="2409798" y="2071643"/>
            <a:ext cx="7477522" cy="645160"/>
          </a:xfrm>
          <a:prstGeom prst="rect">
            <a:avLst/>
          </a:prstGeom>
          <a:noFill/>
        </p:spPr>
        <p:txBody>
          <a:bodyPr wrap="square" rtlCol="0">
            <a:spAutoFit/>
          </a:bodyPr>
          <a:lstStyle/>
          <a:p>
            <a:pPr algn="ctr">
              <a:lnSpc>
                <a:spcPct val="150000"/>
              </a:lnSpc>
              <a:buClr>
                <a:srgbClr val="C80F19"/>
              </a:buClr>
              <a:buSzPct val="90000"/>
            </a:pPr>
            <a:r>
              <a:rPr lang="zh-CN" altLang="en-US" sz="2400" b="1" dirty="0">
                <a:latin typeface="微软雅黑" panose="020B0503020204020204" pitchFamily="34" charset="-122"/>
                <a:ea typeface="微软雅黑" panose="020B0503020204020204" pitchFamily="34" charset="-122"/>
              </a:rPr>
              <a:t>为什么资产阶级共和国方案在中国行不通？</a:t>
            </a:r>
            <a:endParaRPr lang="zh-CN" altLang="en-US" sz="24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0967" y="3149498"/>
            <a:ext cx="1335183" cy="1332355"/>
          </a:xfrm>
          <a:prstGeom prst="rect">
            <a:avLst/>
          </a:prstGeom>
          <a:ln w="50800">
            <a:solidFill>
              <a:schemeClr val="bg1"/>
            </a:solidFill>
          </a:ln>
          <a:effectLst>
            <a:outerShdw blurRad="50800" dist="38100" dir="2700000" algn="tl" rotWithShape="0">
              <a:prstClr val="black">
                <a:alpha val="40000"/>
              </a:prstClr>
            </a:outerShdw>
          </a:effectLst>
        </p:spPr>
      </p:pic>
      <p:grpSp>
        <p:nvGrpSpPr>
          <p:cNvPr id="21" name="组合 20"/>
          <p:cNvGrpSpPr/>
          <p:nvPr/>
        </p:nvGrpSpPr>
        <p:grpSpPr>
          <a:xfrm>
            <a:off x="3786470" y="828411"/>
            <a:ext cx="4641918" cy="1231018"/>
            <a:chOff x="-408729" y="2080616"/>
            <a:chExt cx="12782934" cy="1891754"/>
          </a:xfrm>
        </p:grpSpPr>
        <p:sp>
          <p:nvSpPr>
            <p:cNvPr id="38" name="矩形: 圆角 35"/>
            <p:cNvSpPr/>
            <p:nvPr/>
          </p:nvSpPr>
          <p:spPr bwMode="auto">
            <a:xfrm>
              <a:off x="2495568" y="2080616"/>
              <a:ext cx="7200862" cy="1248581"/>
            </a:xfrm>
            <a:prstGeom prst="roundRect">
              <a:avLst>
                <a:gd name="adj" fmla="val 12661"/>
              </a:avLst>
            </a:prstGeom>
            <a:solidFill>
              <a:srgbClr val="FCFDFA"/>
            </a:solidFill>
            <a:ln>
              <a:noFill/>
            </a:ln>
            <a:effectLst>
              <a:outerShdw blurRad="444500" dist="114300" dir="16200000" rotWithShape="0">
                <a:srgbClr val="7A6057">
                  <a:alpha val="64000"/>
                </a:srgbClr>
              </a:outerShdw>
              <a:reflection blurRad="6350" stA="18000" endPos="44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3" name="图片 22"/>
            <p:cNvPicPr>
              <a:picLocks noChangeAspect="1" noChangeArrowheads="1"/>
            </p:cNvPicPr>
            <p:nvPr/>
          </p:nvPicPr>
          <p:blipFill>
            <a:blip r:embed="rId3">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5663913" y="-2737922"/>
              <a:ext cx="637650" cy="1278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sp>
        <p:nvSpPr>
          <p:cNvPr id="2" name="文本框 1"/>
          <p:cNvSpPr txBox="1"/>
          <p:nvPr/>
        </p:nvSpPr>
        <p:spPr>
          <a:xfrm>
            <a:off x="4841120" y="878715"/>
            <a:ext cx="2614878" cy="646331"/>
          </a:xfrm>
          <a:prstGeom prst="rect">
            <a:avLst/>
          </a:prstGeom>
          <a:noFill/>
        </p:spPr>
        <p:txBody>
          <a:bodyPr wrap="square" rtlCol="0">
            <a:spAutoFit/>
          </a:bodyPr>
          <a:lstStyle/>
          <a:p>
            <a:pPr algn="ctr"/>
            <a:r>
              <a:rPr lang="zh-CN" altLang="en-US" sz="3600" b="1" dirty="0">
                <a:latin typeface="楷体" panose="02010609060101010101" pitchFamily="49" charset="-122"/>
                <a:ea typeface="楷体" panose="02010609060101010101" pitchFamily="49" charset="-122"/>
              </a:rPr>
              <a:t>重点解析</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9"/>
          <p:cNvSpPr txBox="1">
            <a:spLocks noChangeArrowheads="1"/>
          </p:cNvSpPr>
          <p:nvPr/>
        </p:nvSpPr>
        <p:spPr bwMode="auto">
          <a:xfrm>
            <a:off x="4487862" y="5623718"/>
            <a:ext cx="63230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endParaRPr lang="zh-CN" altLang="en-US" sz="2400"/>
          </a:p>
        </p:txBody>
      </p:sp>
      <p:sp>
        <p:nvSpPr>
          <p:cNvPr id="2" name="文本框 1"/>
          <p:cNvSpPr txBox="1">
            <a:spLocks noChangeArrowheads="1"/>
          </p:cNvSpPr>
          <p:nvPr/>
        </p:nvSpPr>
        <p:spPr bwMode="auto">
          <a:xfrm>
            <a:off x="202532" y="738125"/>
            <a:ext cx="1178693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lnSpc>
                <a:spcPct val="150000"/>
              </a:lnSpc>
              <a:spcBef>
                <a:spcPts val="1400"/>
              </a:spcBef>
            </a:pPr>
            <a:r>
              <a:rPr lang="zh-CN" altLang="en-US" sz="2200" b="1" dirty="0">
                <a:solidFill>
                  <a:schemeClr val="tx1"/>
                </a:solidFill>
              </a:rPr>
              <a:t>新民主主义革命与社会主义革命相互区别、相互衔接，中间不容横插一个资产阶级专政</a:t>
            </a:r>
            <a:endParaRPr lang="zh-CN" altLang="en-US" sz="2200" b="1" dirty="0">
              <a:solidFill>
                <a:schemeClr val="tx1"/>
              </a:solidFill>
            </a:endParaRPr>
          </a:p>
        </p:txBody>
      </p:sp>
      <p:sp>
        <p:nvSpPr>
          <p:cNvPr id="44" name="矩形 43"/>
          <p:cNvSpPr/>
          <p:nvPr/>
        </p:nvSpPr>
        <p:spPr>
          <a:xfrm>
            <a:off x="0" y="1497287"/>
            <a:ext cx="12279630" cy="5360714"/>
          </a:xfrm>
          <a:prstGeom prst="rect">
            <a:avLst/>
          </a:prstGeom>
          <a:gradFill flip="none" rotWithShape="1">
            <a:gsLst>
              <a:gs pos="15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Bef>
                <a:spcPts val="0"/>
              </a:spcBef>
            </a:pPr>
            <a:r>
              <a:rPr lang="en-US" altLang="zh-CN" dirty="0">
                <a:sym typeface="+mn-ea"/>
              </a:rPr>
              <a:t>    </a:t>
            </a:r>
            <a:endParaRPr lang="zh-CN" altLang="en-US">
              <a:solidFill>
                <a:prstClr val="white"/>
              </a:solidFill>
              <a:latin typeface="Gotham Rounded Book"/>
              <a:ea typeface="思源黑体 CN Regular"/>
            </a:endParaRPr>
          </a:p>
        </p:txBody>
      </p:sp>
      <p:sp>
        <p:nvSpPr>
          <p:cNvPr id="7" name="图文框 6"/>
          <p:cNvSpPr/>
          <p:nvPr/>
        </p:nvSpPr>
        <p:spPr>
          <a:xfrm>
            <a:off x="365760" y="1785529"/>
            <a:ext cx="7052310" cy="3341081"/>
          </a:xfrm>
          <a:prstGeom prst="frame">
            <a:avLst>
              <a:gd name="adj1" fmla="val 6085"/>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7220" y="2016356"/>
            <a:ext cx="6560820" cy="2873755"/>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42573" y="2378640"/>
            <a:ext cx="6090773" cy="2174954"/>
          </a:xfrm>
          <a:prstGeom prst="rect">
            <a:avLst/>
          </a:prstGeom>
        </p:spPr>
        <p:txBody>
          <a:bodyPr wrap="square">
            <a:spAutoFit/>
          </a:bodyPr>
          <a:lstStyle/>
          <a:p>
            <a:pPr algn="just" fontAlgn="auto">
              <a:lnSpc>
                <a:spcPct val="150000"/>
              </a:lnSpc>
            </a:pPr>
            <a:r>
              <a:rPr lang="zh-CN" altLang="en-US" sz="2000" b="1" dirty="0">
                <a:latin typeface="楷体" panose="02010609060101010101" pitchFamily="49" charset="-122"/>
                <a:ea typeface="楷体" panose="02010609060101010101" pitchFamily="49" charset="-122"/>
              </a:rPr>
              <a:t>    两篇文章，上篇与下篇，只有上篇做好，下篇才能做好。坚决地领导民主革命，是争取社会主义胜利的条件</a:t>
            </a:r>
            <a:r>
              <a:rPr lang="zh-CN" altLang="en-US" sz="20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为争取千百万群众进入抗日民族统一战线而斗争</a:t>
            </a:r>
            <a:r>
              <a:rPr lang="en-US" altLang="zh-CN" sz="1600" b="1" dirty="0" smtClean="0">
                <a:latin typeface="楷体" panose="02010609060101010101" pitchFamily="49" charset="-122"/>
                <a:ea typeface="楷体" panose="02010609060101010101" pitchFamily="49" charset="-122"/>
                <a:cs typeface="微软雅黑" panose="020B0503020204020204" pitchFamily="34" charset="-122"/>
              </a:rPr>
              <a:t>》</a:t>
            </a:r>
            <a:endParaRPr lang="en-US" altLang="zh-CN" sz="1600" b="1" dirty="0" smtClean="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sz="1600" b="1" dirty="0" smtClean="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1937</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5</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1" name="图文框 10"/>
          <p:cNvSpPr/>
          <p:nvPr/>
        </p:nvSpPr>
        <p:spPr>
          <a:xfrm>
            <a:off x="6958699" y="3111690"/>
            <a:ext cx="4811428" cy="3074671"/>
          </a:xfrm>
          <a:prstGeom prst="frame">
            <a:avLst>
              <a:gd name="adj1" fmla="val 6839"/>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198729" y="3357592"/>
            <a:ext cx="4318144" cy="2561591"/>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404469" y="3548908"/>
            <a:ext cx="3822786" cy="2174954"/>
          </a:xfrm>
          <a:prstGeom prst="rect">
            <a:avLst/>
          </a:prstGeom>
        </p:spPr>
        <p:txBody>
          <a:bodyPr wrap="square">
            <a:spAutoFit/>
          </a:bodyPr>
          <a:lstStyle/>
          <a:p>
            <a:pPr algn="just" fontAlgn="auto">
              <a:lnSpc>
                <a:spcPct val="150000"/>
              </a:lnSpc>
            </a:pPr>
            <a:r>
              <a:rPr lang="zh-CN" altLang="en-US" sz="2000" b="1" dirty="0">
                <a:latin typeface="楷体" panose="02010609060101010101" pitchFamily="49" charset="-122"/>
                <a:ea typeface="楷体" panose="02010609060101010101" pitchFamily="49" charset="-122"/>
              </a:rPr>
              <a:t>    民主主义革命是社会主义革命的必要准备，社会主义革命是民主主义革命的必然趋势</a:t>
            </a:r>
            <a:r>
              <a:rPr lang="zh-CN" altLang="en-US" sz="20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中国革命和中国共产党</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sz="1600" b="1" dirty="0" smtClean="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1939</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12</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sz="1600"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4" name="文本框 13"/>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93162" y="1638482"/>
            <a:ext cx="6364853" cy="4368604"/>
          </a:xfrm>
          <a:prstGeom prst="rect">
            <a:avLst/>
          </a:prstGeom>
          <a:ln>
            <a:noFill/>
          </a:ln>
          <a:effectLst>
            <a:outerShdw blurRad="292100" dist="139700" dir="2700000" algn="tl" rotWithShape="0">
              <a:srgbClr val="333333">
                <a:alpha val="65000"/>
              </a:srgbClr>
            </a:outerShdw>
          </a:effectLst>
        </p:spPr>
      </p:pic>
      <p:sp>
        <p:nvSpPr>
          <p:cNvPr id="18" name="TextBox 3"/>
          <p:cNvSpPr txBox="1"/>
          <p:nvPr/>
        </p:nvSpPr>
        <p:spPr>
          <a:xfrm>
            <a:off x="3900805" y="698500"/>
            <a:ext cx="4775200" cy="429895"/>
          </a:xfrm>
          <a:prstGeom prst="rect">
            <a:avLst/>
          </a:prstGeom>
          <a:noFill/>
        </p:spPr>
        <p:txBody>
          <a:bodyPr wrap="square" rtlCol="0">
            <a:spAutoFit/>
          </a:bodyPr>
          <a:lstStyle>
            <a:defPPr>
              <a:defRPr lang="zh-CN"/>
            </a:defPPr>
            <a:lvl1pPr>
              <a:defRPr sz="2200" b="0">
                <a:latin typeface="微软雅黑" panose="020B0503020204020204" pitchFamily="34" charset="-122"/>
                <a:ea typeface="微软雅黑" panose="020B0503020204020204" pitchFamily="34" charset="-122"/>
              </a:defRPr>
            </a:lvl1pPr>
          </a:lstStyle>
          <a:p>
            <a:pPr algn="ctr"/>
            <a:r>
              <a:rPr lang="zh-CN" altLang="en-US" b="1" dirty="0"/>
              <a:t>（二）新民主主义的基本纲领</a:t>
            </a:r>
            <a:endParaRPr lang="en-US" altLang="zh-CN" b="1" dirty="0"/>
          </a:p>
        </p:txBody>
      </p:sp>
      <p:sp>
        <p:nvSpPr>
          <p:cNvPr id="24" name="矩形 23"/>
          <p:cNvSpPr/>
          <p:nvPr/>
        </p:nvSpPr>
        <p:spPr>
          <a:xfrm>
            <a:off x="9181592" y="1638482"/>
            <a:ext cx="2642546" cy="1938992"/>
          </a:xfrm>
          <a:prstGeom prst="rect">
            <a:avLst/>
          </a:prstGeom>
        </p:spPr>
        <p:txBody>
          <a:bodyPr wrap="square">
            <a:spAutoFit/>
          </a:bodyPr>
          <a:lstStyle/>
          <a:p>
            <a:pPr lvl="0" algn="just" fontAlgn="base">
              <a:lnSpc>
                <a:spcPct val="150000"/>
              </a:lnSpc>
              <a:spcBef>
                <a:spcPct val="0"/>
              </a:spcBef>
              <a:spcAft>
                <a:spcPct val="0"/>
              </a:spcAft>
              <a:buClr>
                <a:srgbClr val="C00000"/>
              </a:buClr>
              <a:buSzPct val="80000"/>
              <a:defRPr/>
            </a:pPr>
            <a:r>
              <a:rPr lang="zh-CN" altLang="en-US" sz="2000" dirty="0">
                <a:latin typeface="微软雅黑" panose="020B0503020204020204" pitchFamily="34" charset="-122"/>
                <a:ea typeface="微软雅黑" panose="020B0503020204020204" pitchFamily="34" charset="-122"/>
                <a:sym typeface="Helvetica" pitchFamily="34" charset="0"/>
              </a:rPr>
              <a:t>       毛泽东在</a:t>
            </a:r>
            <a:r>
              <a:rPr lang="en-US" altLang="zh-CN" sz="2000" dirty="0">
                <a:latin typeface="微软雅黑" panose="020B0503020204020204" pitchFamily="34" charset="-122"/>
                <a:ea typeface="微软雅黑" panose="020B0503020204020204" pitchFamily="34" charset="-122"/>
                <a:sym typeface="Helvetica" pitchFamily="34" charset="0"/>
              </a:rPr>
              <a:t>《</a:t>
            </a:r>
            <a:r>
              <a:rPr lang="zh-CN" altLang="en-US" sz="2000" dirty="0">
                <a:latin typeface="微软雅黑" panose="020B0503020204020204" pitchFamily="34" charset="-122"/>
                <a:ea typeface="微软雅黑" panose="020B0503020204020204" pitchFamily="34" charset="-122"/>
                <a:sym typeface="Helvetica" pitchFamily="34" charset="0"/>
              </a:rPr>
              <a:t>新民主主义论</a:t>
            </a:r>
            <a:r>
              <a:rPr lang="en-US" altLang="zh-CN" sz="2000" dirty="0">
                <a:latin typeface="微软雅黑" panose="020B0503020204020204" pitchFamily="34" charset="-122"/>
                <a:ea typeface="微软雅黑" panose="020B0503020204020204" pitchFamily="34" charset="-122"/>
                <a:sym typeface="Helvetica" pitchFamily="34" charset="0"/>
              </a:rPr>
              <a:t>》</a:t>
            </a:r>
            <a:r>
              <a:rPr lang="zh-CN" altLang="en-US" sz="2000" dirty="0">
                <a:latin typeface="微软雅黑" panose="020B0503020204020204" pitchFamily="34" charset="-122"/>
                <a:ea typeface="微软雅黑" panose="020B0503020204020204" pitchFamily="34" charset="-122"/>
                <a:sym typeface="Helvetica" pitchFamily="34" charset="0"/>
              </a:rPr>
              <a:t>中，阐述了新民主主义的政治、经济和文化。</a:t>
            </a:r>
            <a:endParaRPr lang="en-US" altLang="zh-CN" sz="2000" dirty="0">
              <a:latin typeface="微软雅黑" panose="020B0503020204020204" pitchFamily="34" charset="-122"/>
              <a:ea typeface="微软雅黑" panose="020B0503020204020204" pitchFamily="34" charset="-122"/>
              <a:sym typeface="Helvetica" pitchFamily="34" charset="0"/>
            </a:endParaRPr>
          </a:p>
        </p:txBody>
      </p:sp>
      <p:cxnSp>
        <p:nvCxnSpPr>
          <p:cNvPr id="3" name="直接箭头连接符 2"/>
          <p:cNvCxnSpPr/>
          <p:nvPr/>
        </p:nvCxnSpPr>
        <p:spPr>
          <a:xfrm flipV="1">
            <a:off x="1046631" y="1361756"/>
            <a:ext cx="0" cy="5485611"/>
          </a:xfrm>
          <a:prstGeom prst="straightConnector1">
            <a:avLst/>
          </a:prstGeom>
          <a:ln>
            <a:solidFill>
              <a:srgbClr val="AF1E22"/>
            </a:solidFill>
            <a:tailEnd type="triangle"/>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43282" y="5423884"/>
            <a:ext cx="1345531" cy="706619"/>
            <a:chOff x="1063693" y="1500455"/>
            <a:chExt cx="1345531" cy="706619"/>
          </a:xfrm>
        </p:grpSpPr>
        <p:sp>
          <p:nvSpPr>
            <p:cNvPr id="16" name="Freeform 141"/>
            <p:cNvSpPr/>
            <p:nvPr/>
          </p:nvSpPr>
          <p:spPr bwMode="auto">
            <a:xfrm flipH="1">
              <a:off x="1639725" y="1500455"/>
              <a:ext cx="1735" cy="24466"/>
            </a:xfrm>
            <a:custGeom>
              <a:avLst/>
              <a:gdLst>
                <a:gd name="T0" fmla="*/ 1 w 1"/>
                <a:gd name="T1" fmla="*/ 2 h 15"/>
                <a:gd name="T2" fmla="*/ 0 w 1"/>
                <a:gd name="T3" fmla="*/ 0 h 15"/>
                <a:gd name="T4" fmla="*/ 0 w 1"/>
                <a:gd name="T5" fmla="*/ 15 h 15"/>
                <a:gd name="T6" fmla="*/ 1 w 1"/>
                <a:gd name="T7" fmla="*/ 2 h 15"/>
              </a:gdLst>
              <a:ahLst/>
              <a:cxnLst>
                <a:cxn ang="0">
                  <a:pos x="T0" y="T1"/>
                </a:cxn>
                <a:cxn ang="0">
                  <a:pos x="T2" y="T3"/>
                </a:cxn>
                <a:cxn ang="0">
                  <a:pos x="T4" y="T5"/>
                </a:cxn>
                <a:cxn ang="0">
                  <a:pos x="T6" y="T7"/>
                </a:cxn>
              </a:cxnLst>
              <a:rect l="0" t="0" r="r" b="b"/>
              <a:pathLst>
                <a:path w="1" h="15">
                  <a:moveTo>
                    <a:pt x="1" y="2"/>
                  </a:moveTo>
                  <a:cubicBezTo>
                    <a:pt x="0" y="1"/>
                    <a:pt x="0" y="0"/>
                    <a:pt x="0" y="0"/>
                  </a:cubicBezTo>
                  <a:cubicBezTo>
                    <a:pt x="0" y="15"/>
                    <a:pt x="0" y="15"/>
                    <a:pt x="0" y="15"/>
                  </a:cubicBezTo>
                  <a:cubicBezTo>
                    <a:pt x="1" y="11"/>
                    <a:pt x="1" y="6"/>
                    <a:pt x="1" y="2"/>
                  </a:cubicBezTo>
                  <a:close/>
                </a:path>
              </a:pathLst>
            </a:custGeom>
            <a:solidFill>
              <a:srgbClr val="FFDE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80808"/>
                </a:solidFill>
                <a:effectLst/>
                <a:uLnTx/>
                <a:uFillTx/>
                <a:latin typeface="+mn-ea"/>
              </a:endParaRPr>
            </a:p>
          </p:txBody>
        </p:sp>
        <p:sp>
          <p:nvSpPr>
            <p:cNvPr id="17" name="对话气泡: 矩形 16"/>
            <p:cNvSpPr/>
            <p:nvPr/>
          </p:nvSpPr>
          <p:spPr>
            <a:xfrm>
              <a:off x="1063693" y="1668374"/>
              <a:ext cx="1345531" cy="538700"/>
            </a:xfrm>
            <a:prstGeom prst="wedgeRectCallout">
              <a:avLst>
                <a:gd name="adj1" fmla="val -20024"/>
                <a:gd name="adj2" fmla="val 81652"/>
              </a:avLst>
            </a:prstGeom>
            <a:solidFill>
              <a:srgbClr val="AF1E22"/>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14521" y="1737669"/>
              <a:ext cx="1043876" cy="400110"/>
            </a:xfrm>
            <a:prstGeom prst="rect">
              <a:avLst/>
            </a:prstGeom>
          </p:spPr>
          <p:txBody>
            <a:bodyPr wrap="non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1940</a:t>
              </a:r>
              <a:r>
                <a:rPr lang="zh-CN" altLang="en-US" sz="2000" dirty="0">
                  <a:solidFill>
                    <a:schemeClr val="bg1"/>
                  </a:solidFill>
                  <a:latin typeface="微软雅黑" panose="020B0503020204020204" pitchFamily="34" charset="-122"/>
                  <a:ea typeface="微软雅黑" panose="020B0503020204020204" pitchFamily="34" charset="-122"/>
                </a:rPr>
                <a:t>年</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矩形 3"/>
          <p:cNvSpPr/>
          <p:nvPr/>
        </p:nvSpPr>
        <p:spPr>
          <a:xfrm>
            <a:off x="8331201" y="5530849"/>
            <a:ext cx="344804" cy="383063"/>
          </a:xfrm>
          <a:prstGeom prst="rect">
            <a:avLst/>
          </a:prstGeom>
          <a:gradFill>
            <a:gsLst>
              <a:gs pos="0">
                <a:srgbClr val="0D0D0D">
                  <a:alpha val="0"/>
                </a:srgbClr>
              </a:gs>
              <a:gs pos="35398">
                <a:srgbClr val="0D0D0D"/>
              </a:gs>
              <a:gs pos="70000">
                <a:srgbClr val="0D0D0D"/>
              </a:gs>
              <a:gs pos="100000">
                <a:srgbClr val="0D0D0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19303" y="1380110"/>
            <a:ext cx="6317431" cy="4280988"/>
          </a:xfrm>
          <a:prstGeom prst="rect">
            <a:avLst/>
          </a:prstGeom>
          <a:ln>
            <a:noFill/>
          </a:ln>
          <a:effectLst>
            <a:outerShdw blurRad="292100" dist="139700" dir="2700000" algn="tl" rotWithShape="0">
              <a:srgbClr val="333333">
                <a:alpha val="65000"/>
              </a:srgbClr>
            </a:outerShdw>
          </a:effectLst>
        </p:spPr>
      </p:pic>
      <p:cxnSp>
        <p:nvCxnSpPr>
          <p:cNvPr id="3" name="直接箭头连接符 2"/>
          <p:cNvCxnSpPr/>
          <p:nvPr/>
        </p:nvCxnSpPr>
        <p:spPr>
          <a:xfrm flipV="1">
            <a:off x="1046631" y="1361756"/>
            <a:ext cx="0" cy="5485611"/>
          </a:xfrm>
          <a:prstGeom prst="straightConnector1">
            <a:avLst/>
          </a:prstGeom>
          <a:ln>
            <a:solidFill>
              <a:srgbClr val="AF1E22"/>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643282" y="5423884"/>
            <a:ext cx="1345531" cy="706619"/>
            <a:chOff x="1063693" y="1500455"/>
            <a:chExt cx="1345531" cy="706619"/>
          </a:xfrm>
        </p:grpSpPr>
        <p:sp>
          <p:nvSpPr>
            <p:cNvPr id="15" name="Freeform 141"/>
            <p:cNvSpPr/>
            <p:nvPr/>
          </p:nvSpPr>
          <p:spPr bwMode="auto">
            <a:xfrm flipH="1">
              <a:off x="1639725" y="1500455"/>
              <a:ext cx="1735" cy="24466"/>
            </a:xfrm>
            <a:custGeom>
              <a:avLst/>
              <a:gdLst>
                <a:gd name="T0" fmla="*/ 1 w 1"/>
                <a:gd name="T1" fmla="*/ 2 h 15"/>
                <a:gd name="T2" fmla="*/ 0 w 1"/>
                <a:gd name="T3" fmla="*/ 0 h 15"/>
                <a:gd name="T4" fmla="*/ 0 w 1"/>
                <a:gd name="T5" fmla="*/ 15 h 15"/>
                <a:gd name="T6" fmla="*/ 1 w 1"/>
                <a:gd name="T7" fmla="*/ 2 h 15"/>
              </a:gdLst>
              <a:ahLst/>
              <a:cxnLst>
                <a:cxn ang="0">
                  <a:pos x="T0" y="T1"/>
                </a:cxn>
                <a:cxn ang="0">
                  <a:pos x="T2" y="T3"/>
                </a:cxn>
                <a:cxn ang="0">
                  <a:pos x="T4" y="T5"/>
                </a:cxn>
                <a:cxn ang="0">
                  <a:pos x="T6" y="T7"/>
                </a:cxn>
              </a:cxnLst>
              <a:rect l="0" t="0" r="r" b="b"/>
              <a:pathLst>
                <a:path w="1" h="15">
                  <a:moveTo>
                    <a:pt x="1" y="2"/>
                  </a:moveTo>
                  <a:cubicBezTo>
                    <a:pt x="0" y="1"/>
                    <a:pt x="0" y="0"/>
                    <a:pt x="0" y="0"/>
                  </a:cubicBezTo>
                  <a:cubicBezTo>
                    <a:pt x="0" y="15"/>
                    <a:pt x="0" y="15"/>
                    <a:pt x="0" y="15"/>
                  </a:cubicBezTo>
                  <a:cubicBezTo>
                    <a:pt x="1" y="11"/>
                    <a:pt x="1" y="6"/>
                    <a:pt x="1" y="2"/>
                  </a:cubicBezTo>
                  <a:close/>
                </a:path>
              </a:pathLst>
            </a:custGeom>
            <a:solidFill>
              <a:srgbClr val="FFDE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080808"/>
                </a:solidFill>
                <a:effectLst/>
                <a:uLnTx/>
                <a:uFillTx/>
                <a:latin typeface="+mn-ea"/>
              </a:endParaRPr>
            </a:p>
          </p:txBody>
        </p:sp>
        <p:sp>
          <p:nvSpPr>
            <p:cNvPr id="20" name="对话气泡: 矩形 19"/>
            <p:cNvSpPr/>
            <p:nvPr/>
          </p:nvSpPr>
          <p:spPr>
            <a:xfrm>
              <a:off x="1063693" y="1668374"/>
              <a:ext cx="1345531" cy="538700"/>
            </a:xfrm>
            <a:prstGeom prst="wedgeRectCallout">
              <a:avLst>
                <a:gd name="adj1" fmla="val -20024"/>
                <a:gd name="adj2" fmla="val 81652"/>
              </a:avLst>
            </a:prstGeom>
            <a:solidFill>
              <a:srgbClr val="AF1E22"/>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14521" y="1737669"/>
              <a:ext cx="1043876" cy="400110"/>
            </a:xfrm>
            <a:prstGeom prst="rect">
              <a:avLst/>
            </a:prstGeom>
          </p:spPr>
          <p:txBody>
            <a:bodyPr wrap="none">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1945</a:t>
              </a:r>
              <a:r>
                <a:rPr lang="zh-CN" altLang="en-US" sz="2000" dirty="0">
                  <a:solidFill>
                    <a:schemeClr val="bg1"/>
                  </a:solidFill>
                  <a:latin typeface="微软雅黑" panose="020B0503020204020204" pitchFamily="34" charset="-122"/>
                  <a:ea typeface="微软雅黑" panose="020B0503020204020204" pitchFamily="34" charset="-122"/>
                </a:rPr>
                <a:t>年</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9" name="矩形 28"/>
          <p:cNvSpPr/>
          <p:nvPr/>
        </p:nvSpPr>
        <p:spPr>
          <a:xfrm>
            <a:off x="9255161" y="1640055"/>
            <a:ext cx="2432341" cy="3323987"/>
          </a:xfrm>
          <a:prstGeom prst="rect">
            <a:avLst/>
          </a:prstGeom>
        </p:spPr>
        <p:txBody>
          <a:bodyPr wrap="square">
            <a:spAutoFit/>
          </a:bodyPr>
          <a:lstStyle/>
          <a:p>
            <a:pPr lvl="0" algn="just" fontAlgn="base">
              <a:lnSpc>
                <a:spcPct val="150000"/>
              </a:lnSpc>
              <a:spcBef>
                <a:spcPct val="0"/>
              </a:spcBef>
              <a:spcAft>
                <a:spcPct val="0"/>
              </a:spcAft>
              <a:buClr>
                <a:srgbClr val="C00000"/>
              </a:buClr>
              <a:buSzPct val="80000"/>
              <a:defRPr/>
            </a:pPr>
            <a:r>
              <a:rPr lang="zh-CN" altLang="en-US" sz="2000" dirty="0">
                <a:latin typeface="微软雅黑" panose="020B0503020204020204" pitchFamily="34" charset="-122"/>
                <a:ea typeface="微软雅黑" panose="020B0503020204020204" pitchFamily="34" charset="-122"/>
                <a:sym typeface="Helvetica" pitchFamily="34" charset="0"/>
              </a:rPr>
              <a:t>       在中国共产党第七次全国代表大会上，毛泽东作《论联合政府》的报告，进一步阐述了新民主主义革命的基本纲领。</a:t>
            </a:r>
            <a:endParaRPr lang="zh-CN" altLang="en-US" sz="2000" dirty="0">
              <a:latin typeface="微软雅黑" panose="020B0503020204020204" pitchFamily="34" charset="-122"/>
              <a:ea typeface="微软雅黑" panose="020B0503020204020204" pitchFamily="34" charset="-122"/>
              <a:sym typeface="Helvetica"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5477"/>
          <a:stretch>
            <a:fillRect/>
          </a:stretch>
        </p:blipFill>
        <p:spPr>
          <a:xfrm>
            <a:off x="-50104" y="2798989"/>
            <a:ext cx="12242104" cy="4190182"/>
          </a:xfrm>
          <a:prstGeom prst="rect">
            <a:avLst/>
          </a:prstGeom>
        </p:spPr>
      </p:pic>
      <p:sp>
        <p:nvSpPr>
          <p:cNvPr id="13" name="TextBox 3"/>
          <p:cNvSpPr txBox="1"/>
          <p:nvPr/>
        </p:nvSpPr>
        <p:spPr>
          <a:xfrm>
            <a:off x="2959100" y="718185"/>
            <a:ext cx="6257290" cy="598805"/>
          </a:xfrm>
          <a:prstGeom prst="rect">
            <a:avLst/>
          </a:prstGeom>
          <a:noFill/>
        </p:spPr>
        <p:txBody>
          <a:bodyPr wrap="square" rtlCol="0">
            <a:spAutoFit/>
          </a:bodyPr>
          <a:lstStyle>
            <a:defPPr>
              <a:defRPr lang="zh-CN"/>
            </a:defPPr>
            <a:lvl1pPr>
              <a:defRPr sz="2200" b="0">
                <a:latin typeface="微软雅黑" panose="020B0503020204020204" pitchFamily="34" charset="-122"/>
                <a:ea typeface="微软雅黑" panose="020B0503020204020204" pitchFamily="34" charset="-122"/>
              </a:defRPr>
            </a:lvl1pPr>
          </a:lstStyle>
          <a:p>
            <a:pPr algn="ctr">
              <a:lnSpc>
                <a:spcPct val="150000"/>
              </a:lnSpc>
            </a:pPr>
            <a:r>
              <a:rPr lang="zh-CN" altLang="en-US" b="1" dirty="0"/>
              <a:t>（一）近代中国国情</a:t>
            </a:r>
            <a:endParaRPr lang="zh-CN" altLang="en-US" b="1" dirty="0"/>
          </a:p>
        </p:txBody>
      </p:sp>
      <p:sp>
        <p:nvSpPr>
          <p:cNvPr id="11" name="ïšḻiḑe"/>
          <p:cNvSpPr/>
          <p:nvPr/>
        </p:nvSpPr>
        <p:spPr>
          <a:xfrm>
            <a:off x="5806575" y="1574685"/>
            <a:ext cx="430394" cy="104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ïṡlîdè"/>
          <p:cNvSpPr/>
          <p:nvPr/>
        </p:nvSpPr>
        <p:spPr>
          <a:xfrm>
            <a:off x="514511" y="1684860"/>
            <a:ext cx="11033098" cy="801890"/>
          </a:xfrm>
          <a:prstGeom prst="homePlate">
            <a:avLst>
              <a:gd name="adj" fmla="val 4482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ïṩľîďè"/>
          <p:cNvSpPr/>
          <p:nvPr/>
        </p:nvSpPr>
        <p:spPr>
          <a:xfrm>
            <a:off x="5806575" y="1556896"/>
            <a:ext cx="659294" cy="1056549"/>
          </a:xfrm>
          <a:prstGeom prst="chevron">
            <a:avLst>
              <a:gd name="adj" fmla="val 34352"/>
            </a:avLst>
          </a:prstGeom>
          <a:solidFill>
            <a:srgbClr val="B02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文本框 6"/>
          <p:cNvSpPr txBox="1"/>
          <p:nvPr/>
        </p:nvSpPr>
        <p:spPr>
          <a:xfrm>
            <a:off x="4217204" y="1900431"/>
            <a:ext cx="1253916"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封建社会</a:t>
            </a:r>
            <a:endParaRPr lang="zh-CN" altLang="en-US" sz="2000" b="1"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847014" y="1910735"/>
            <a:ext cx="2540110"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半殖民地半封建社会</a:t>
            </a:r>
            <a:endParaRPr lang="zh-CN" altLang="en-US" sz="2000" b="1" dirty="0">
              <a:latin typeface="微软雅黑" panose="020B0503020204020204" pitchFamily="34" charset="-122"/>
              <a:ea typeface="微软雅黑" panose="020B0503020204020204" pitchFamily="34" charset="-122"/>
            </a:endParaRPr>
          </a:p>
        </p:txBody>
      </p:sp>
      <p:sp>
        <p:nvSpPr>
          <p:cNvPr id="14" name="矩形 13"/>
          <p:cNvSpPr/>
          <p:nvPr/>
        </p:nvSpPr>
        <p:spPr>
          <a:xfrm>
            <a:off x="1100042" y="3070191"/>
            <a:ext cx="3899359" cy="366650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252439" y="3230196"/>
            <a:ext cx="3583047" cy="3322955"/>
          </a:xfrm>
          <a:prstGeom prst="rect">
            <a:avLst/>
          </a:prstGeom>
          <a:noFill/>
        </p:spPr>
        <p:txBody>
          <a:bodyPr wrap="square" rtlCol="0">
            <a:spAutoFit/>
          </a:bodyPr>
          <a:lstStyle/>
          <a:p>
            <a:pPr algn="just" fontAlgn="auto">
              <a:lnSpc>
                <a:spcPct val="150000"/>
              </a:lnSpc>
            </a:pPr>
            <a:r>
              <a:rPr lang="zh-CN" altLang="en-US" sz="2000" dirty="0">
                <a:latin typeface="微软雅黑" panose="020B0503020204020204" pitchFamily="34" charset="-122"/>
                <a:ea typeface="微软雅黑" panose="020B0503020204020204" pitchFamily="34" charset="-122"/>
              </a:rPr>
              <a:t>       毛泽东指出：</a:t>
            </a:r>
            <a:r>
              <a:rPr lang="en-US" altLang="zh-CN"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认清中国社会的性质，就是说，认清中国的国情，乃是认清一切革命问题的基本的根据。</a:t>
            </a:r>
            <a:r>
              <a:rPr lang="zh-CN" altLang="en-US" sz="2000" dirty="0">
                <a:latin typeface="楷体" panose="02010609060101010101" pitchFamily="49" charset="-122"/>
                <a:ea typeface="楷体" panose="02010609060101010101" pitchFamily="49" charset="-122"/>
              </a:rPr>
              <a:t> ”</a:t>
            </a:r>
            <a:endParaRPr lang="en-US" altLang="zh-CN" sz="2000" dirty="0">
              <a:latin typeface="微软雅黑" panose="020B0503020204020204" pitchFamily="34" charset="-122"/>
              <a:ea typeface="微软雅黑" panose="020B0503020204020204" pitchFamily="34" charset="-122"/>
            </a:endParaRPr>
          </a:p>
          <a:p>
            <a:pPr algn="just" fontAlgn="auto">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近代中国是一个半殖民地半封建性质的社会</a:t>
            </a:r>
            <a:r>
              <a:rPr lang="zh-CN" altLang="en-US" sz="2000" dirty="0">
                <a:latin typeface="微软雅黑" panose="020B0503020204020204" pitchFamily="34" charset="-122"/>
                <a:ea typeface="微软雅黑" panose="020B0503020204020204" pitchFamily="34" charset="-122"/>
              </a:rPr>
              <a:t>，这是最基本的国情。</a:t>
            </a: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p:nvSpPr>
        <p:spPr>
          <a:xfrm>
            <a:off x="4999401" y="5908864"/>
            <a:ext cx="7127260" cy="545505"/>
          </a:xfrm>
          <a:prstGeom prst="rect">
            <a:avLst/>
          </a:prstGeom>
          <a:gradFill>
            <a:gsLst>
              <a:gs pos="100000">
                <a:schemeClr val="tx1">
                  <a:lumMod val="95000"/>
                  <a:lumOff val="5000"/>
                  <a:alpha val="0"/>
                </a:schemeClr>
              </a:gs>
              <a:gs pos="61000">
                <a:schemeClr val="tx1">
                  <a:lumMod val="95000"/>
                  <a:lumOff val="5000"/>
                  <a:alpha val="5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144877" y="5956608"/>
            <a:ext cx="6698745" cy="461665"/>
          </a:xfrm>
          <a:prstGeom prst="rect">
            <a:avLst/>
          </a:prstGeom>
        </p:spPr>
        <p:txBody>
          <a:bodyPr wrap="square">
            <a:spAutoFit/>
          </a:bodyPr>
          <a:lstStyle>
            <a:defPPr>
              <a:defRPr lang="zh-CN"/>
            </a:defPPr>
            <a:lvl1pPr algn="just">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lnSpc>
                <a:spcPct val="100000"/>
              </a:lnSpc>
            </a:pPr>
            <a:r>
              <a:rPr lang="en-US" altLang="zh-CN" dirty="0">
                <a:solidFill>
                  <a:schemeClr val="bg1"/>
                </a:solidFill>
                <a:effectLst>
                  <a:outerShdw blurRad="38100" dist="38100" dir="2700000" algn="tl">
                    <a:srgbClr val="000000">
                      <a:alpha val="43137"/>
                    </a:srgbClr>
                  </a:outerShdw>
                </a:effectLst>
              </a:rPr>
              <a:t>1901</a:t>
            </a:r>
            <a:r>
              <a:rPr lang="zh-CN" altLang="en-US" dirty="0">
                <a:solidFill>
                  <a:schemeClr val="bg1"/>
                </a:solidFill>
                <a:effectLst>
                  <a:outerShdw blurRad="38100" dist="38100" dir="2700000" algn="tl">
                    <a:srgbClr val="000000">
                      <a:alpha val="43137"/>
                    </a:srgbClr>
                  </a:outerShdw>
                </a:effectLst>
              </a:rPr>
              <a:t>年</a:t>
            </a:r>
            <a:r>
              <a:rPr lang="en-US" altLang="zh-CN" dirty="0">
                <a:solidFill>
                  <a:schemeClr val="bg1"/>
                </a:solidFill>
                <a:effectLst>
                  <a:outerShdw blurRad="38100" dist="38100" dir="2700000" algn="tl">
                    <a:srgbClr val="000000">
                      <a:alpha val="43137"/>
                    </a:srgbClr>
                  </a:outerShdw>
                </a:effectLst>
              </a:rPr>
              <a:t>9</a:t>
            </a:r>
            <a:r>
              <a:rPr lang="zh-CN" altLang="en-US" dirty="0">
                <a:solidFill>
                  <a:schemeClr val="bg1"/>
                </a:solidFill>
                <a:effectLst>
                  <a:outerShdw blurRad="38100" dist="38100" dir="2700000" algn="tl">
                    <a:srgbClr val="000000">
                      <a:alpha val="43137"/>
                    </a:srgbClr>
                  </a:outerShdw>
                </a:effectLst>
              </a:rPr>
              <a:t>月</a:t>
            </a:r>
            <a:r>
              <a:rPr lang="en-US" altLang="zh-CN" dirty="0">
                <a:solidFill>
                  <a:schemeClr val="bg1"/>
                </a:solidFill>
                <a:effectLst>
                  <a:outerShdw blurRad="38100" dist="38100" dir="2700000" algn="tl">
                    <a:srgbClr val="000000">
                      <a:alpha val="43137"/>
                    </a:srgbClr>
                  </a:outerShdw>
                </a:effectLst>
              </a:rPr>
              <a:t>7</a:t>
            </a:r>
            <a:r>
              <a:rPr lang="zh-CN" altLang="en-US" dirty="0">
                <a:solidFill>
                  <a:schemeClr val="bg1"/>
                </a:solidFill>
                <a:effectLst>
                  <a:outerShdw blurRad="38100" dist="38100" dir="2700000" algn="tl">
                    <a:srgbClr val="000000">
                      <a:alpha val="43137"/>
                    </a:srgbClr>
                  </a:outerShdw>
                </a:effectLst>
              </a:rPr>
              <a:t>日，清政府全权代表奕劻、李鸿章与英、俄、美、德、日、法、奥、意、西、荷、比</a:t>
            </a:r>
            <a:r>
              <a:rPr lang="en-US" altLang="zh-CN" dirty="0">
                <a:solidFill>
                  <a:schemeClr val="bg1"/>
                </a:solidFill>
                <a:effectLst>
                  <a:outerShdw blurRad="38100" dist="38100" dir="2700000" algn="tl">
                    <a:srgbClr val="000000">
                      <a:alpha val="43137"/>
                    </a:srgbClr>
                  </a:outerShdw>
                </a:effectLst>
              </a:rPr>
              <a:t>11</a:t>
            </a:r>
            <a:r>
              <a:rPr lang="zh-CN" altLang="en-US" dirty="0">
                <a:solidFill>
                  <a:schemeClr val="bg1"/>
                </a:solidFill>
                <a:effectLst>
                  <a:outerShdw blurRad="38100" dist="38100" dir="2700000" algn="tl">
                    <a:srgbClr val="000000">
                      <a:alpha val="43137"/>
                    </a:srgbClr>
                  </a:outerShdw>
                </a:effectLst>
              </a:rPr>
              <a:t>国代表在北京签订</a:t>
            </a:r>
            <a:r>
              <a:rPr lang="en-US" altLang="zh-CN" dirty="0">
                <a:solidFill>
                  <a:schemeClr val="bg1"/>
                </a:solidFill>
                <a:effectLst>
                  <a:outerShdw blurRad="38100" dist="38100" dir="2700000" algn="tl">
                    <a:srgbClr val="000000">
                      <a:alpha val="43137"/>
                    </a:srgbClr>
                  </a:outerShdw>
                </a:effectLst>
              </a:rPr>
              <a:t>《</a:t>
            </a:r>
            <a:r>
              <a:rPr lang="zh-CN" altLang="en-US" dirty="0">
                <a:solidFill>
                  <a:schemeClr val="bg1"/>
                </a:solidFill>
                <a:effectLst>
                  <a:outerShdw blurRad="38100" dist="38100" dir="2700000" algn="tl">
                    <a:srgbClr val="000000">
                      <a:alpha val="43137"/>
                    </a:srgbClr>
                  </a:outerShdw>
                </a:effectLst>
              </a:rPr>
              <a:t>辛丑条约</a:t>
            </a:r>
            <a:r>
              <a:rPr lang="en-US" altLang="zh-CN" dirty="0" smtClean="0">
                <a:solidFill>
                  <a:schemeClr val="bg1"/>
                </a:solidFill>
                <a:effectLst>
                  <a:outerShdw blurRad="38100" dist="38100" dir="2700000" algn="tl">
                    <a:srgbClr val="000000">
                      <a:alpha val="43137"/>
                    </a:srgbClr>
                  </a:outerShdw>
                </a:effectLst>
              </a:rPr>
              <a:t>》</a:t>
            </a:r>
            <a:endParaRPr lang="zh-CN" altLang="en-US"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3" name="组合 42"/>
          <p:cNvGrpSpPr/>
          <p:nvPr/>
        </p:nvGrpSpPr>
        <p:grpSpPr>
          <a:xfrm>
            <a:off x="2994787" y="0"/>
            <a:ext cx="9197213" cy="6868633"/>
            <a:chOff x="3385088" y="1"/>
            <a:chExt cx="8801100" cy="6868633"/>
          </a:xfrm>
          <a:effectLst>
            <a:outerShdw blurRad="355600" dir="10800000" algn="r" rotWithShape="0">
              <a:srgbClr val="801B16">
                <a:alpha val="40000"/>
              </a:srgbClr>
            </a:outerShdw>
          </a:effectLst>
        </p:grpSpPr>
        <p:sp>
          <p:nvSpPr>
            <p:cNvPr id="44" name="矩形 43"/>
            <p:cNvSpPr/>
            <p:nvPr/>
          </p:nvSpPr>
          <p:spPr>
            <a:xfrm>
              <a:off x="3385088" y="1"/>
              <a:ext cx="8801100" cy="6858000"/>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48" name="图片 47"/>
            <p:cNvPicPr>
              <a:picLocks noChangeAspect="1"/>
            </p:cNvPicPr>
            <p:nvPr/>
          </p:nvPicPr>
          <p:blipFill rotWithShape="1">
            <a:blip r:embed="rId1" cstate="print">
              <a:extLst>
                <a:ext uri="{28A0092B-C50C-407E-A947-70E740481C1C}">
                  <a14:useLocalDpi xmlns:a14="http://schemas.microsoft.com/office/drawing/2010/main" val="0"/>
                </a:ext>
              </a:extLst>
            </a:blip>
            <a:srcRect l="20741" t="23109" r="11448" b="43091"/>
            <a:stretch>
              <a:fillRect/>
            </a:stretch>
          </p:blipFill>
          <p:spPr>
            <a:xfrm flipV="1">
              <a:off x="3385088" y="3769832"/>
              <a:ext cx="8801100" cy="3098802"/>
            </a:xfrm>
            <a:prstGeom prst="rect">
              <a:avLst/>
            </a:prstGeom>
          </p:spPr>
        </p:pic>
      </p:grpSp>
      <p:grpSp>
        <p:nvGrpSpPr>
          <p:cNvPr id="8" name="组合 7"/>
          <p:cNvGrpSpPr/>
          <p:nvPr/>
        </p:nvGrpSpPr>
        <p:grpSpPr>
          <a:xfrm>
            <a:off x="341524" y="993736"/>
            <a:ext cx="2653263" cy="1263611"/>
            <a:chOff x="861669" y="843403"/>
            <a:chExt cx="2156702" cy="962184"/>
          </a:xfrm>
        </p:grpSpPr>
        <p:sp>
          <p:nvSpPr>
            <p:cNvPr id="36" name="矩形: 对角圆角 27"/>
            <p:cNvSpPr/>
            <p:nvPr/>
          </p:nvSpPr>
          <p:spPr>
            <a:xfrm>
              <a:off x="861669" y="843403"/>
              <a:ext cx="2156702" cy="962184"/>
            </a:xfrm>
            <a:prstGeom prst="rect">
              <a:avLst/>
            </a:prstGeom>
            <a:solidFill>
              <a:schemeClr val="bg1"/>
            </a:solidFill>
            <a:ln>
              <a:noFill/>
            </a:ln>
            <a:effectLst>
              <a:outerShdw blurRad="469900" dist="38100" dir="162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27737" y="1008110"/>
              <a:ext cx="2090634" cy="632768"/>
            </a:xfrm>
            <a:prstGeom prst="rect">
              <a:avLst/>
            </a:prstGeom>
          </p:spPr>
          <p:txBody>
            <a:bodyPr wrap="square">
              <a:spAutoFit/>
            </a:bodyPr>
            <a:lstStyle/>
            <a:p>
              <a:pPr algn="ctr"/>
              <a:r>
                <a:rPr lang="zh-CN" altLang="en-US" sz="2400" b="1" dirty="0">
                  <a:latin typeface="华文中宋" panose="02010600040101010101" pitchFamily="2" charset="-122"/>
                  <a:ea typeface="华文中宋" panose="02010600040101010101" pitchFamily="2" charset="-122"/>
                </a:rPr>
                <a:t>新民主主义的</a:t>
              </a:r>
              <a:endParaRPr lang="en-US" altLang="zh-CN" sz="2400" b="1" dirty="0">
                <a:latin typeface="华文中宋" panose="02010600040101010101" pitchFamily="2" charset="-122"/>
                <a:ea typeface="华文中宋" panose="02010600040101010101" pitchFamily="2" charset="-122"/>
              </a:endParaRPr>
            </a:p>
            <a:p>
              <a:pPr algn="ctr"/>
              <a:r>
                <a:rPr lang="zh-CN" altLang="en-US" sz="2400" b="1" dirty="0">
                  <a:latin typeface="华文中宋" panose="02010600040101010101" pitchFamily="2" charset="-122"/>
                  <a:ea typeface="华文中宋" panose="02010600040101010101" pitchFamily="2" charset="-122"/>
                </a:rPr>
                <a:t>政治纲领</a:t>
              </a:r>
              <a:endParaRPr lang="zh-CN" altLang="en-US" sz="2400" dirty="0">
                <a:latin typeface="华文中宋" panose="02010600040101010101" pitchFamily="2" charset="-122"/>
                <a:ea typeface="华文中宋" panose="02010600040101010101" pitchFamily="2" charset="-122"/>
              </a:endParaRPr>
            </a:p>
          </p:txBody>
        </p:sp>
      </p:grpSp>
      <p:grpSp>
        <p:nvGrpSpPr>
          <p:cNvPr id="23" name="组合 22"/>
          <p:cNvGrpSpPr/>
          <p:nvPr/>
        </p:nvGrpSpPr>
        <p:grpSpPr>
          <a:xfrm>
            <a:off x="3864015" y="3793757"/>
            <a:ext cx="7939019" cy="552604"/>
            <a:chOff x="422258" y="4276174"/>
            <a:chExt cx="5030772" cy="552604"/>
          </a:xfrm>
          <a:effectLst>
            <a:outerShdw blurRad="76200" dir="18900000" sy="23000" kx="-1200000" algn="bl" rotWithShape="0">
              <a:prstClr val="black">
                <a:alpha val="20000"/>
              </a:prstClr>
            </a:outerShdw>
          </a:effectLst>
        </p:grpSpPr>
        <p:sp>
          <p:nvSpPr>
            <p:cNvPr id="24" name="iṣľîḍè"/>
            <p:cNvSpPr/>
            <p:nvPr/>
          </p:nvSpPr>
          <p:spPr>
            <a:xfrm>
              <a:off x="1428898" y="4276174"/>
              <a:ext cx="4024132" cy="552604"/>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iṣľîḍè"/>
            <p:cNvSpPr/>
            <p:nvPr/>
          </p:nvSpPr>
          <p:spPr>
            <a:xfrm>
              <a:off x="422258" y="4276174"/>
              <a:ext cx="1102183" cy="552604"/>
            </a:xfrm>
            <a:prstGeom prst="parallelogram">
              <a:avLst/>
            </a:prstGeom>
            <a:solidFill>
              <a:schemeClr val="bg1"/>
            </a:solidFill>
            <a:ln w="12700" cap="flat" cmpd="sng" algn="ctr">
              <a:noFill/>
              <a:prstDash val="solid"/>
              <a:miter lim="800000"/>
            </a:ln>
            <a:effectLst>
              <a:outerShdw blurRad="317500" dist="76200" algn="l" rotWithShape="0">
                <a:schemeClr val="tx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政体</a:t>
              </a:r>
              <a:endParaRPr sz="2000" b="1" dirty="0">
                <a:solidFill>
                  <a:srgbClr val="C00000"/>
                </a:solidFill>
                <a:latin typeface="华文中宋" panose="02010600040101010101" pitchFamily="2" charset="-122"/>
                <a:ea typeface="华文中宋" panose="02010600040101010101" pitchFamily="2" charset="-122"/>
              </a:endParaRPr>
            </a:p>
          </p:txBody>
        </p:sp>
      </p:grpSp>
      <p:sp>
        <p:nvSpPr>
          <p:cNvPr id="26" name="矩形 25"/>
          <p:cNvSpPr/>
          <p:nvPr/>
        </p:nvSpPr>
        <p:spPr>
          <a:xfrm>
            <a:off x="5839817" y="3870004"/>
            <a:ext cx="3775393"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民主集中制的人民代表大会制度</a:t>
            </a:r>
            <a:endParaRPr lang="zh-CN" altLang="en-US" sz="2000"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3864015" y="2957676"/>
            <a:ext cx="7939019" cy="552604"/>
            <a:chOff x="422258" y="4276174"/>
            <a:chExt cx="5030772" cy="552604"/>
          </a:xfrm>
          <a:effectLst>
            <a:outerShdw blurRad="76200" dir="18900000" sy="23000" kx="-1200000" algn="bl" rotWithShape="0">
              <a:prstClr val="black">
                <a:alpha val="20000"/>
              </a:prstClr>
            </a:outerShdw>
          </a:effectLst>
        </p:grpSpPr>
        <p:sp>
          <p:nvSpPr>
            <p:cNvPr id="28" name="iṣľîḍè"/>
            <p:cNvSpPr/>
            <p:nvPr/>
          </p:nvSpPr>
          <p:spPr>
            <a:xfrm>
              <a:off x="1428898" y="4276174"/>
              <a:ext cx="4024132" cy="552604"/>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iṣľîḍè"/>
            <p:cNvSpPr/>
            <p:nvPr/>
          </p:nvSpPr>
          <p:spPr>
            <a:xfrm>
              <a:off x="422258" y="4276174"/>
              <a:ext cx="1102183" cy="552603"/>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国体</a:t>
              </a:r>
              <a:endParaRPr sz="2000" b="1" dirty="0">
                <a:solidFill>
                  <a:srgbClr val="C00000"/>
                </a:solidFill>
                <a:latin typeface="华文中宋" panose="02010600040101010101" pitchFamily="2" charset="-122"/>
                <a:ea typeface="华文中宋" panose="02010600040101010101" pitchFamily="2" charset="-122"/>
              </a:endParaRPr>
            </a:p>
          </p:txBody>
        </p:sp>
      </p:grpSp>
      <p:sp>
        <p:nvSpPr>
          <p:cNvPr id="30" name="矩形 29"/>
          <p:cNvSpPr/>
          <p:nvPr/>
        </p:nvSpPr>
        <p:spPr>
          <a:xfrm>
            <a:off x="5839817" y="3033923"/>
            <a:ext cx="24929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各革命阶级联合专政</a:t>
            </a:r>
            <a:endParaRPr lang="zh-CN" altLang="en-US" sz="2000" dirty="0">
              <a:latin typeface="微软雅黑" panose="020B0503020204020204" pitchFamily="34" charset="-122"/>
              <a:ea typeface="微软雅黑" panose="020B0503020204020204" pitchFamily="34" charset="-122"/>
            </a:endParaRPr>
          </a:p>
        </p:txBody>
      </p:sp>
      <p:sp>
        <p:nvSpPr>
          <p:cNvPr id="32" name="矩形: 对角圆角 31"/>
          <p:cNvSpPr/>
          <p:nvPr/>
        </p:nvSpPr>
        <p:spPr>
          <a:xfrm>
            <a:off x="3682664" y="4600273"/>
            <a:ext cx="8056572" cy="1110878"/>
          </a:xfrm>
          <a:prstGeom prst="round2DiagRect">
            <a:avLst>
              <a:gd name="adj1" fmla="val 7645"/>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p:cNvGrpSpPr/>
          <p:nvPr/>
        </p:nvGrpSpPr>
        <p:grpSpPr>
          <a:xfrm>
            <a:off x="3758563" y="843403"/>
            <a:ext cx="8167813" cy="1694122"/>
            <a:chOff x="3741441" y="843403"/>
            <a:chExt cx="8167813" cy="1694122"/>
          </a:xfrm>
        </p:grpSpPr>
        <p:sp>
          <p:nvSpPr>
            <p:cNvPr id="17" name="矩形 16"/>
            <p:cNvSpPr/>
            <p:nvPr/>
          </p:nvSpPr>
          <p:spPr>
            <a:xfrm>
              <a:off x="3800217" y="843403"/>
              <a:ext cx="7939019" cy="1694122"/>
            </a:xfrm>
            <a:prstGeom prst="rect">
              <a:avLst/>
            </a:prstGeom>
            <a:gradFill flip="none" rotWithShape="1">
              <a:gsLst>
                <a:gs pos="0">
                  <a:srgbClr val="FEF0DA">
                    <a:alpha val="16000"/>
                  </a:srgbClr>
                </a:gs>
                <a:gs pos="100000">
                  <a:srgbClr val="FFF8C1">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a:off x="3741441" y="854036"/>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741441" y="2537525"/>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6" name="半闭框 45"/>
          <p:cNvSpPr/>
          <p:nvPr/>
        </p:nvSpPr>
        <p:spPr>
          <a:xfrm rot="16200000">
            <a:off x="3817339" y="5739580"/>
            <a:ext cx="360000" cy="360000"/>
          </a:xfrm>
          <a:prstGeom prst="halfFrame">
            <a:avLst>
              <a:gd name="adj1" fmla="val 11110"/>
              <a:gd name="adj2" fmla="val 10157"/>
            </a:avLst>
          </a:prstGeom>
          <a:solidFill>
            <a:srgbClr val="FEF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矩形 1"/>
          <p:cNvSpPr/>
          <p:nvPr/>
        </p:nvSpPr>
        <p:spPr>
          <a:xfrm>
            <a:off x="3774354" y="1138033"/>
            <a:ext cx="7906318" cy="1015663"/>
          </a:xfrm>
          <a:prstGeom prst="rect">
            <a:avLst/>
          </a:prstGeom>
        </p:spPr>
        <p:txBody>
          <a:bodyPr wrap="square">
            <a:spAutoFit/>
          </a:bodyPr>
          <a:lstStyle/>
          <a:p>
            <a:pP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推翻帝国主义和封建主义的统治，建立一个无产阶级领导的、以工农联盟为基础的、各革命阶级联合专政的新民主主义的共和国</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矩形: 对角圆角 16"/>
          <p:cNvSpPr/>
          <p:nvPr/>
        </p:nvSpPr>
        <p:spPr>
          <a:xfrm>
            <a:off x="3758563" y="4775167"/>
            <a:ext cx="8044471" cy="1452049"/>
          </a:xfrm>
          <a:prstGeom prst="round2DiagRect">
            <a:avLst>
              <a:gd name="adj1" fmla="val 4447"/>
              <a:gd name="adj2" fmla="val 0"/>
            </a:avLst>
          </a:prstGeom>
          <a:solidFill>
            <a:schemeClr val="bg1"/>
          </a:solidFill>
          <a:ln>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半闭框 37"/>
          <p:cNvSpPr/>
          <p:nvPr/>
        </p:nvSpPr>
        <p:spPr>
          <a:xfrm rot="16200000">
            <a:off x="3828397" y="5578815"/>
            <a:ext cx="591478" cy="731145"/>
          </a:xfrm>
          <a:prstGeom prst="halfFrame">
            <a:avLst>
              <a:gd name="adj1" fmla="val 9677"/>
              <a:gd name="adj2" fmla="val 9677"/>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半闭框 38"/>
          <p:cNvSpPr/>
          <p:nvPr/>
        </p:nvSpPr>
        <p:spPr>
          <a:xfrm rot="5400000">
            <a:off x="11141722" y="4711464"/>
            <a:ext cx="591478" cy="731145"/>
          </a:xfrm>
          <a:prstGeom prst="halfFrame">
            <a:avLst>
              <a:gd name="adj1" fmla="val 9677"/>
              <a:gd name="adj2" fmla="val 9677"/>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矩形 10"/>
          <p:cNvSpPr/>
          <p:nvPr/>
        </p:nvSpPr>
        <p:spPr>
          <a:xfrm>
            <a:off x="4023766" y="4963548"/>
            <a:ext cx="7637406" cy="1015663"/>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       既不同于欧美式的资产阶级专政的共和国，又不同于苏联式的无产阶级专政的社会主义共和国</a:t>
            </a:r>
            <a:endParaRPr lang="zh-CN" altLang="en-US" sz="2000" b="1" dirty="0">
              <a:latin typeface="微软雅黑" panose="020B0503020204020204" pitchFamily="34" charset="-122"/>
              <a:ea typeface="微软雅黑" panose="020B0503020204020204" pitchFamily="34" charset="-122"/>
            </a:endParaRPr>
          </a:p>
        </p:txBody>
      </p:sp>
      <p:sp>
        <p:nvSpPr>
          <p:cNvPr id="49" name="矩形 48"/>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994787" y="0"/>
            <a:ext cx="9197213" cy="6868633"/>
            <a:chOff x="3385088" y="1"/>
            <a:chExt cx="8801100" cy="6868633"/>
          </a:xfrm>
          <a:effectLst>
            <a:outerShdw blurRad="355600" dir="10800000" algn="r" rotWithShape="0">
              <a:srgbClr val="801B16">
                <a:alpha val="40000"/>
              </a:srgbClr>
            </a:outerShdw>
          </a:effectLst>
        </p:grpSpPr>
        <p:sp>
          <p:nvSpPr>
            <p:cNvPr id="25" name="矩形 24"/>
            <p:cNvSpPr/>
            <p:nvPr/>
          </p:nvSpPr>
          <p:spPr>
            <a:xfrm>
              <a:off x="3385088" y="1"/>
              <a:ext cx="8801100" cy="6858000"/>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l="20741" t="23109" r="11448" b="43091"/>
            <a:stretch>
              <a:fillRect/>
            </a:stretch>
          </p:blipFill>
          <p:spPr>
            <a:xfrm flipV="1">
              <a:off x="3385088" y="3769832"/>
              <a:ext cx="8801100" cy="3098802"/>
            </a:xfrm>
            <a:prstGeom prst="rect">
              <a:avLst/>
            </a:prstGeom>
          </p:spPr>
        </p:pic>
      </p:grpSp>
      <p:grpSp>
        <p:nvGrpSpPr>
          <p:cNvPr id="8" name="组合 7"/>
          <p:cNvGrpSpPr/>
          <p:nvPr/>
        </p:nvGrpSpPr>
        <p:grpSpPr>
          <a:xfrm>
            <a:off x="341524" y="993736"/>
            <a:ext cx="2653263" cy="1263611"/>
            <a:chOff x="861669" y="843403"/>
            <a:chExt cx="2156702" cy="962184"/>
          </a:xfrm>
        </p:grpSpPr>
        <p:sp>
          <p:nvSpPr>
            <p:cNvPr id="36" name="矩形: 对角圆角 27"/>
            <p:cNvSpPr/>
            <p:nvPr/>
          </p:nvSpPr>
          <p:spPr>
            <a:xfrm>
              <a:off x="861669" y="843403"/>
              <a:ext cx="2156702" cy="962184"/>
            </a:xfrm>
            <a:prstGeom prst="rect">
              <a:avLst/>
            </a:prstGeom>
            <a:solidFill>
              <a:schemeClr val="bg1"/>
            </a:solidFill>
            <a:ln>
              <a:noFill/>
            </a:ln>
            <a:effectLst>
              <a:outerShdw blurRad="469900" dist="38100" dir="162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17402" y="1008110"/>
              <a:ext cx="2090634" cy="632768"/>
            </a:xfrm>
            <a:prstGeom prst="rect">
              <a:avLst/>
            </a:prstGeom>
          </p:spPr>
          <p:txBody>
            <a:bodyPr wrap="square">
              <a:spAutoFit/>
            </a:bodyPr>
            <a:lstStyle/>
            <a:p>
              <a:pPr algn="ctr"/>
              <a:r>
                <a:rPr lang="zh-CN" altLang="en-US" sz="2400" b="1" dirty="0">
                  <a:latin typeface="华文中宋" panose="02010600040101010101" pitchFamily="2" charset="-122"/>
                  <a:ea typeface="华文中宋" panose="02010600040101010101" pitchFamily="2" charset="-122"/>
                </a:rPr>
                <a:t>新民主主义的</a:t>
              </a:r>
              <a:endParaRPr lang="en-US" altLang="zh-CN" sz="2400" b="1" dirty="0">
                <a:latin typeface="华文中宋" panose="02010600040101010101" pitchFamily="2" charset="-122"/>
                <a:ea typeface="华文中宋" panose="02010600040101010101" pitchFamily="2" charset="-122"/>
              </a:endParaRPr>
            </a:p>
            <a:p>
              <a:pPr algn="ctr"/>
              <a:r>
                <a:rPr lang="zh-CN" altLang="en-US" sz="2400" b="1" dirty="0">
                  <a:latin typeface="华文中宋" panose="02010600040101010101" pitchFamily="2" charset="-122"/>
                  <a:ea typeface="华文中宋" panose="02010600040101010101" pitchFamily="2" charset="-122"/>
                </a:rPr>
                <a:t>经济纲领</a:t>
              </a:r>
              <a:endParaRPr lang="zh-CN" altLang="en-US" sz="2400" b="1" dirty="0">
                <a:latin typeface="华文中宋" panose="02010600040101010101" pitchFamily="2" charset="-122"/>
                <a:ea typeface="华文中宋" panose="02010600040101010101" pitchFamily="2" charset="-122"/>
              </a:endParaRPr>
            </a:p>
          </p:txBody>
        </p:sp>
      </p:grpSp>
      <p:sp>
        <p:nvSpPr>
          <p:cNvPr id="28" name="iṣľîḍè"/>
          <p:cNvSpPr/>
          <p:nvPr/>
        </p:nvSpPr>
        <p:spPr>
          <a:xfrm>
            <a:off x="5124937" y="1533054"/>
            <a:ext cx="6678098" cy="1337146"/>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iṣľîḍè"/>
          <p:cNvSpPr/>
          <p:nvPr/>
        </p:nvSpPr>
        <p:spPr>
          <a:xfrm>
            <a:off x="3454403" y="1533054"/>
            <a:ext cx="2209522" cy="1337144"/>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2000" b="1" dirty="0">
              <a:solidFill>
                <a:srgbClr val="C00000"/>
              </a:solidFill>
              <a:latin typeface="华文中宋" panose="02010600040101010101" pitchFamily="2" charset="-122"/>
              <a:ea typeface="华文中宋" panose="02010600040101010101" pitchFamily="2" charset="-122"/>
            </a:endParaRPr>
          </a:p>
        </p:txBody>
      </p:sp>
      <p:sp>
        <p:nvSpPr>
          <p:cNvPr id="30" name="矩形 29"/>
          <p:cNvSpPr/>
          <p:nvPr/>
        </p:nvSpPr>
        <p:spPr>
          <a:xfrm>
            <a:off x="5633717" y="1693794"/>
            <a:ext cx="5965784" cy="1015663"/>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这是要废除封建地主土地所有制，进行土地革命，实现</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耕者有其田</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，以扫除封建的剥削关系</a:t>
            </a:r>
            <a:endParaRPr lang="zh-CN" altLang="en-US" sz="2000"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3758563" y="703703"/>
            <a:ext cx="8167813" cy="617097"/>
            <a:chOff x="3741441" y="843403"/>
            <a:chExt cx="8167813" cy="1694122"/>
          </a:xfrm>
        </p:grpSpPr>
        <p:sp>
          <p:nvSpPr>
            <p:cNvPr id="17" name="矩形 16"/>
            <p:cNvSpPr/>
            <p:nvPr/>
          </p:nvSpPr>
          <p:spPr>
            <a:xfrm>
              <a:off x="3800217" y="843403"/>
              <a:ext cx="7939019" cy="1694122"/>
            </a:xfrm>
            <a:prstGeom prst="rect">
              <a:avLst/>
            </a:prstGeom>
            <a:gradFill flip="none" rotWithShape="1">
              <a:gsLst>
                <a:gs pos="0">
                  <a:srgbClr val="FEF0DA">
                    <a:alpha val="16000"/>
                  </a:srgbClr>
                </a:gs>
                <a:gs pos="100000">
                  <a:srgbClr val="FFF8C1">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a:off x="3741441" y="854036"/>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741441" y="2537525"/>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3962095" y="714055"/>
            <a:ext cx="7637406" cy="553998"/>
          </a:xfrm>
          <a:prstGeom prst="rect">
            <a:avLst/>
          </a:prstGeom>
        </p:spPr>
        <p:txBody>
          <a:bodyPr wrap="squar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两没收、一保护</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34" name="iṣľîḍè"/>
          <p:cNvSpPr/>
          <p:nvPr/>
        </p:nvSpPr>
        <p:spPr>
          <a:xfrm>
            <a:off x="5124936" y="2984796"/>
            <a:ext cx="6678099" cy="1498304"/>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5" name="iṣľîḍè"/>
          <p:cNvSpPr/>
          <p:nvPr/>
        </p:nvSpPr>
        <p:spPr>
          <a:xfrm>
            <a:off x="3454401" y="2984796"/>
            <a:ext cx="2240032" cy="1498301"/>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2000" b="1" dirty="0">
              <a:solidFill>
                <a:srgbClr val="C00000"/>
              </a:solidFill>
              <a:latin typeface="华文中宋" panose="02010600040101010101" pitchFamily="2" charset="-122"/>
              <a:ea typeface="华文中宋" panose="02010600040101010101" pitchFamily="2" charset="-122"/>
            </a:endParaRPr>
          </a:p>
        </p:txBody>
      </p:sp>
      <p:sp>
        <p:nvSpPr>
          <p:cNvPr id="41" name="矩形 40"/>
          <p:cNvSpPr/>
          <p:nvPr/>
        </p:nvSpPr>
        <p:spPr>
          <a:xfrm>
            <a:off x="5694433" y="3111767"/>
            <a:ext cx="5570467" cy="1292662"/>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由此建立具有社会主义性质的国营经济，为建立新民主主义的国家政权，实现向社会主义过渡奠定坚实的基础</a:t>
            </a:r>
            <a:endParaRPr lang="zh-CN" altLang="en-US" sz="2000" dirty="0">
              <a:latin typeface="微软雅黑" panose="020B0503020204020204" pitchFamily="34" charset="-122"/>
              <a:ea typeface="微软雅黑" panose="020B0503020204020204" pitchFamily="34" charset="-122"/>
            </a:endParaRPr>
          </a:p>
        </p:txBody>
      </p:sp>
      <p:sp>
        <p:nvSpPr>
          <p:cNvPr id="43" name="iṣľîḍè"/>
          <p:cNvSpPr/>
          <p:nvPr/>
        </p:nvSpPr>
        <p:spPr>
          <a:xfrm>
            <a:off x="5124936" y="4606720"/>
            <a:ext cx="6678099" cy="1772303"/>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iṣľîḍè"/>
          <p:cNvSpPr/>
          <p:nvPr/>
        </p:nvSpPr>
        <p:spPr>
          <a:xfrm>
            <a:off x="3454401" y="4606720"/>
            <a:ext cx="2209524" cy="1772300"/>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2000" b="1" dirty="0">
              <a:solidFill>
                <a:srgbClr val="C00000"/>
              </a:solidFill>
              <a:latin typeface="华文中宋" panose="02010600040101010101" pitchFamily="2" charset="-122"/>
              <a:ea typeface="华文中宋" panose="02010600040101010101" pitchFamily="2" charset="-122"/>
            </a:endParaRPr>
          </a:p>
        </p:txBody>
      </p:sp>
      <p:sp>
        <p:nvSpPr>
          <p:cNvPr id="48" name="矩形 47"/>
          <p:cNvSpPr/>
          <p:nvPr/>
        </p:nvSpPr>
        <p:spPr>
          <a:xfrm>
            <a:off x="5694433" y="4657878"/>
            <a:ext cx="5570467" cy="1692771"/>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就是保护、推动民族资本主义经济的发展， 使它在发展现代技术、发展社会生产力、满足人民生活需要方面发挥作用，但不能让私人资本主义经济操纵国计民生</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a:off x="3632368" y="1720723"/>
            <a:ext cx="1884097" cy="1015663"/>
          </a:xfrm>
          <a:prstGeom prst="rect">
            <a:avLst/>
          </a:prstGeom>
        </p:spPr>
        <p:txBody>
          <a:bodyPr wrap="square">
            <a:sp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没收封建地主</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a:r>
              <a:rPr lang="zh-CN" altLang="en-US" sz="2000" b="1" dirty="0">
                <a:solidFill>
                  <a:srgbClr val="C00000"/>
                </a:solidFill>
                <a:latin typeface="华文中宋" panose="02010600040101010101" pitchFamily="2" charset="-122"/>
                <a:ea typeface="华文中宋" panose="02010600040101010101" pitchFamily="2" charset="-122"/>
              </a:rPr>
              <a:t>阶级的土地归</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a:r>
              <a:rPr lang="zh-CN" altLang="en-US" sz="2000" b="1" dirty="0">
                <a:solidFill>
                  <a:srgbClr val="C00000"/>
                </a:solidFill>
                <a:latin typeface="华文中宋" panose="02010600040101010101" pitchFamily="2" charset="-122"/>
                <a:ea typeface="华文中宋" panose="02010600040101010101" pitchFamily="2" charset="-122"/>
              </a:rPr>
              <a:t>农民所有</a:t>
            </a:r>
            <a:endParaRPr lang="zh-CN" altLang="en-US" sz="2000" b="1" dirty="0">
              <a:solidFill>
                <a:srgbClr val="C00000"/>
              </a:solidFill>
              <a:latin typeface="华文中宋" panose="02010600040101010101" pitchFamily="2" charset="-122"/>
              <a:ea typeface="华文中宋" panose="02010600040101010101" pitchFamily="2" charset="-122"/>
            </a:endParaRPr>
          </a:p>
        </p:txBody>
      </p:sp>
      <p:sp>
        <p:nvSpPr>
          <p:cNvPr id="32" name="矩形 31"/>
          <p:cNvSpPr/>
          <p:nvPr/>
        </p:nvSpPr>
        <p:spPr>
          <a:xfrm>
            <a:off x="3617113" y="3250266"/>
            <a:ext cx="1884097" cy="1015663"/>
          </a:xfrm>
          <a:prstGeom prst="rect">
            <a:avLst/>
          </a:prstGeom>
        </p:spPr>
        <p:txBody>
          <a:bodyPr wrap="square">
            <a:sp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没收官僚资本</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a:r>
              <a:rPr lang="zh-CN" altLang="en-US" sz="2000" b="1" dirty="0">
                <a:solidFill>
                  <a:srgbClr val="C00000"/>
                </a:solidFill>
                <a:latin typeface="华文中宋" panose="02010600040101010101" pitchFamily="2" charset="-122"/>
                <a:ea typeface="华文中宋" panose="02010600040101010101" pitchFamily="2" charset="-122"/>
              </a:rPr>
              <a:t>归新民主主义</a:t>
            </a:r>
            <a:endParaRPr lang="en-US" altLang="zh-CN" sz="2000" b="1" dirty="0">
              <a:solidFill>
                <a:srgbClr val="C00000"/>
              </a:solidFill>
              <a:latin typeface="华文中宋" panose="02010600040101010101" pitchFamily="2" charset="-122"/>
              <a:ea typeface="华文中宋" panose="02010600040101010101" pitchFamily="2" charset="-122"/>
            </a:endParaRPr>
          </a:p>
          <a:p>
            <a:pPr algn="ctr"/>
            <a:r>
              <a:rPr lang="zh-CN" altLang="en-US" sz="2000" b="1" dirty="0">
                <a:solidFill>
                  <a:srgbClr val="C00000"/>
                </a:solidFill>
                <a:latin typeface="华文中宋" panose="02010600040101010101" pitchFamily="2" charset="-122"/>
                <a:ea typeface="华文中宋" panose="02010600040101010101" pitchFamily="2" charset="-122"/>
              </a:rPr>
              <a:t>国家所有</a:t>
            </a:r>
            <a:endParaRPr lang="zh-CN" altLang="en-US" sz="2000" b="1" dirty="0">
              <a:solidFill>
                <a:srgbClr val="C00000"/>
              </a:solidFill>
              <a:latin typeface="华文中宋" panose="02010600040101010101" pitchFamily="2" charset="-122"/>
              <a:ea typeface="华文中宋" panose="02010600040101010101" pitchFamily="2" charset="-122"/>
            </a:endParaRPr>
          </a:p>
        </p:txBody>
      </p:sp>
      <p:sp>
        <p:nvSpPr>
          <p:cNvPr id="37" name="矩形 36"/>
          <p:cNvSpPr/>
          <p:nvPr/>
        </p:nvSpPr>
        <p:spPr>
          <a:xfrm>
            <a:off x="3550860" y="5141161"/>
            <a:ext cx="2016604" cy="707886"/>
          </a:xfrm>
          <a:prstGeom prst="rect">
            <a:avLst/>
          </a:prstGeom>
        </p:spPr>
        <p:txBody>
          <a:bodyPr wrap="square">
            <a:sp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保护民族</a:t>
            </a:r>
            <a:endParaRPr lang="zh-CN" altLang="en-US" sz="2000" b="1" dirty="0">
              <a:solidFill>
                <a:srgbClr val="C00000"/>
              </a:solidFill>
              <a:latin typeface="华文中宋" panose="02010600040101010101" pitchFamily="2" charset="-122"/>
              <a:ea typeface="华文中宋" panose="02010600040101010101" pitchFamily="2" charset="-122"/>
            </a:endParaRPr>
          </a:p>
          <a:p>
            <a:pPr algn="ctr"/>
            <a:r>
              <a:rPr lang="zh-CN" altLang="en-US" sz="2000" b="1" dirty="0">
                <a:solidFill>
                  <a:srgbClr val="C00000"/>
                </a:solidFill>
                <a:latin typeface="华文中宋" panose="02010600040101010101" pitchFamily="2" charset="-122"/>
                <a:ea typeface="华文中宋" panose="02010600040101010101" pitchFamily="2" charset="-122"/>
              </a:rPr>
              <a:t>工商业</a:t>
            </a:r>
            <a:endParaRPr lang="zh-CN" altLang="en-US" sz="2000" b="1" dirty="0">
              <a:solidFill>
                <a:srgbClr val="C00000"/>
              </a:solidFill>
              <a:latin typeface="华文中宋" panose="02010600040101010101" pitchFamily="2" charset="-122"/>
              <a:ea typeface="华文中宋" panose="02010600040101010101" pitchFamily="2" charset="-122"/>
            </a:endParaRPr>
          </a:p>
        </p:txBody>
      </p:sp>
      <p:sp>
        <p:nvSpPr>
          <p:cNvPr id="38" name="矩形 3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2994787" y="0"/>
            <a:ext cx="9197213" cy="6868633"/>
            <a:chOff x="3385088" y="1"/>
            <a:chExt cx="8801100" cy="6868633"/>
          </a:xfrm>
          <a:effectLst>
            <a:outerShdw blurRad="355600" dir="10800000" algn="r" rotWithShape="0">
              <a:srgbClr val="801B16">
                <a:alpha val="40000"/>
              </a:srgbClr>
            </a:outerShdw>
          </a:effectLst>
        </p:grpSpPr>
        <p:sp>
          <p:nvSpPr>
            <p:cNvPr id="32" name="矩形 31"/>
            <p:cNvSpPr/>
            <p:nvPr/>
          </p:nvSpPr>
          <p:spPr>
            <a:xfrm>
              <a:off x="3385088" y="1"/>
              <a:ext cx="8801100" cy="6858000"/>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37" name="图片 36"/>
            <p:cNvPicPr>
              <a:picLocks noChangeAspect="1"/>
            </p:cNvPicPr>
            <p:nvPr/>
          </p:nvPicPr>
          <p:blipFill rotWithShape="1">
            <a:blip r:embed="rId1" cstate="print">
              <a:extLst>
                <a:ext uri="{28A0092B-C50C-407E-A947-70E740481C1C}">
                  <a14:useLocalDpi xmlns:a14="http://schemas.microsoft.com/office/drawing/2010/main" val="0"/>
                </a:ext>
              </a:extLst>
            </a:blip>
            <a:srcRect l="20741" t="23109" r="11448" b="43091"/>
            <a:stretch>
              <a:fillRect/>
            </a:stretch>
          </p:blipFill>
          <p:spPr>
            <a:xfrm flipV="1">
              <a:off x="3385088" y="3769832"/>
              <a:ext cx="8801100" cy="3098802"/>
            </a:xfrm>
            <a:prstGeom prst="rect">
              <a:avLst/>
            </a:prstGeom>
          </p:spPr>
        </p:pic>
      </p:grpSp>
      <p:sp>
        <p:nvSpPr>
          <p:cNvPr id="38" name="矩形 3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341524" y="993736"/>
            <a:ext cx="2653263" cy="1263611"/>
            <a:chOff x="861669" y="843403"/>
            <a:chExt cx="2156702" cy="962184"/>
          </a:xfrm>
        </p:grpSpPr>
        <p:sp>
          <p:nvSpPr>
            <p:cNvPr id="36" name="矩形: 对角圆角 27"/>
            <p:cNvSpPr/>
            <p:nvPr/>
          </p:nvSpPr>
          <p:spPr>
            <a:xfrm>
              <a:off x="861669" y="843403"/>
              <a:ext cx="2156702" cy="962184"/>
            </a:xfrm>
            <a:prstGeom prst="rect">
              <a:avLst/>
            </a:prstGeom>
            <a:solidFill>
              <a:schemeClr val="bg1"/>
            </a:solidFill>
            <a:ln>
              <a:noFill/>
            </a:ln>
            <a:effectLst>
              <a:outerShdw blurRad="469900" dist="38100" dir="162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917402" y="1008110"/>
              <a:ext cx="2090634" cy="632768"/>
            </a:xfrm>
            <a:prstGeom prst="rect">
              <a:avLst/>
            </a:prstGeom>
          </p:spPr>
          <p:txBody>
            <a:bodyPr wrap="square">
              <a:spAutoFit/>
            </a:bodyPr>
            <a:lstStyle/>
            <a:p>
              <a:pPr algn="ctr"/>
              <a:r>
                <a:rPr lang="zh-CN" altLang="en-US" sz="2400" b="1" dirty="0">
                  <a:latin typeface="华文中宋" panose="02010600040101010101" pitchFamily="2" charset="-122"/>
                  <a:ea typeface="华文中宋" panose="02010600040101010101" pitchFamily="2" charset="-122"/>
                </a:rPr>
                <a:t>新民主主义的</a:t>
              </a:r>
              <a:endParaRPr lang="en-US" altLang="zh-CN" sz="2400" b="1" dirty="0">
                <a:latin typeface="华文中宋" panose="02010600040101010101" pitchFamily="2" charset="-122"/>
                <a:ea typeface="华文中宋" panose="02010600040101010101" pitchFamily="2" charset="-122"/>
              </a:endParaRPr>
            </a:p>
            <a:p>
              <a:pPr algn="ctr"/>
              <a:r>
                <a:rPr lang="zh-CN" altLang="en-US" sz="2400" b="1" dirty="0">
                  <a:latin typeface="华文中宋" panose="02010600040101010101" pitchFamily="2" charset="-122"/>
                  <a:ea typeface="华文中宋" panose="02010600040101010101" pitchFamily="2" charset="-122"/>
                </a:rPr>
                <a:t>文化纲领</a:t>
              </a:r>
              <a:endParaRPr lang="zh-CN" altLang="en-US" sz="2400" b="1" dirty="0">
                <a:latin typeface="华文中宋" panose="02010600040101010101" pitchFamily="2" charset="-122"/>
                <a:ea typeface="华文中宋" panose="02010600040101010101" pitchFamily="2" charset="-122"/>
              </a:endParaRPr>
            </a:p>
          </p:txBody>
        </p:sp>
      </p:grpSp>
      <p:sp>
        <p:nvSpPr>
          <p:cNvPr id="28" name="iṣľîḍè"/>
          <p:cNvSpPr/>
          <p:nvPr/>
        </p:nvSpPr>
        <p:spPr>
          <a:xfrm>
            <a:off x="5124937" y="1533054"/>
            <a:ext cx="6678098" cy="1337146"/>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iṣľîḍè"/>
          <p:cNvSpPr/>
          <p:nvPr/>
        </p:nvSpPr>
        <p:spPr>
          <a:xfrm>
            <a:off x="3454403" y="1533054"/>
            <a:ext cx="2036496" cy="1337144"/>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2000" b="1" dirty="0">
              <a:solidFill>
                <a:srgbClr val="C00000"/>
              </a:solidFill>
              <a:latin typeface="华文中宋" panose="02010600040101010101" pitchFamily="2" charset="-122"/>
              <a:ea typeface="华文中宋" panose="02010600040101010101" pitchFamily="2" charset="-122"/>
            </a:endParaRPr>
          </a:p>
        </p:txBody>
      </p:sp>
      <p:sp>
        <p:nvSpPr>
          <p:cNvPr id="30" name="矩形 29"/>
          <p:cNvSpPr/>
          <p:nvPr/>
        </p:nvSpPr>
        <p:spPr>
          <a:xfrm>
            <a:off x="5566770" y="1577537"/>
            <a:ext cx="5863230" cy="1292662"/>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在内容上反对帝国主义压迫，主张中华民族的尊严和独立，在形式上具有鲜明的民族风格、民族形式和民族特色</a:t>
            </a:r>
            <a:endParaRPr lang="zh-CN" altLang="en-US" sz="2000" dirty="0">
              <a:solidFill>
                <a:schemeClr val="accent6"/>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3758563" y="703703"/>
            <a:ext cx="8167813" cy="617097"/>
            <a:chOff x="3741441" y="843403"/>
            <a:chExt cx="8167813" cy="1694122"/>
          </a:xfrm>
        </p:grpSpPr>
        <p:sp>
          <p:nvSpPr>
            <p:cNvPr id="17" name="矩形 16"/>
            <p:cNvSpPr/>
            <p:nvPr/>
          </p:nvSpPr>
          <p:spPr>
            <a:xfrm>
              <a:off x="3800217" y="843403"/>
              <a:ext cx="7939019" cy="1694122"/>
            </a:xfrm>
            <a:prstGeom prst="rect">
              <a:avLst/>
            </a:prstGeom>
            <a:gradFill flip="none" rotWithShape="1">
              <a:gsLst>
                <a:gs pos="0">
                  <a:srgbClr val="FEF0DA">
                    <a:alpha val="16000"/>
                  </a:srgbClr>
                </a:gs>
                <a:gs pos="100000">
                  <a:srgbClr val="FFF8C1">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a:off x="3741441" y="854036"/>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741441" y="2537525"/>
              <a:ext cx="8167813" cy="0"/>
            </a:xfrm>
            <a:prstGeom prst="line">
              <a:avLst/>
            </a:prstGeom>
            <a:ln w="25400">
              <a:gradFill flip="none" rotWithShape="1">
                <a:gsLst>
                  <a:gs pos="0">
                    <a:schemeClr val="bg1">
                      <a:alpha val="0"/>
                    </a:schemeClr>
                  </a:gs>
                  <a:gs pos="54000">
                    <a:srgbClr val="FFF8C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3962095" y="714055"/>
            <a:ext cx="7637406" cy="553998"/>
          </a:xfrm>
          <a:prstGeom prst="rect">
            <a:avLst/>
          </a:prstGeom>
        </p:spPr>
        <p:txBody>
          <a:bodyPr wrap="squar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无产阶级领导的民族的科学的大众的文化</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4" name="iṣľîḍè"/>
          <p:cNvSpPr/>
          <p:nvPr/>
        </p:nvSpPr>
        <p:spPr>
          <a:xfrm>
            <a:off x="5016500" y="2984795"/>
            <a:ext cx="6786535" cy="1869279"/>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5" name="iṣľîḍè"/>
          <p:cNvSpPr/>
          <p:nvPr/>
        </p:nvSpPr>
        <p:spPr>
          <a:xfrm>
            <a:off x="3130826" y="2984795"/>
            <a:ext cx="2360073" cy="1869276"/>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“科学的”</a:t>
            </a:r>
            <a:endParaRPr lang="zh-CN" altLang="en-US" sz="2000" b="1" dirty="0">
              <a:solidFill>
                <a:srgbClr val="C00000"/>
              </a:solidFill>
              <a:latin typeface="华文中宋" panose="02010600040101010101" pitchFamily="2" charset="-122"/>
              <a:ea typeface="华文中宋" panose="02010600040101010101" pitchFamily="2" charset="-122"/>
            </a:endParaRPr>
          </a:p>
        </p:txBody>
      </p:sp>
      <p:sp>
        <p:nvSpPr>
          <p:cNvPr id="41" name="矩形 40"/>
          <p:cNvSpPr/>
          <p:nvPr/>
        </p:nvSpPr>
        <p:spPr>
          <a:xfrm>
            <a:off x="5566771" y="3087615"/>
            <a:ext cx="5863230" cy="1692771"/>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反对一切封建思想和迷信思想，主张实事求是、客观真理及理论和实践的一致性；以历史唯物主义的态度对待古今中外文化，发展民族新文化，提高民族自信心</a:t>
            </a:r>
            <a:endParaRPr lang="zh-CN" altLang="en-US" sz="2000" dirty="0">
              <a:latin typeface="微软雅黑" panose="020B0503020204020204" pitchFamily="34" charset="-122"/>
              <a:ea typeface="微软雅黑" panose="020B0503020204020204" pitchFamily="34" charset="-122"/>
            </a:endParaRPr>
          </a:p>
        </p:txBody>
      </p:sp>
      <p:sp>
        <p:nvSpPr>
          <p:cNvPr id="43" name="iṣľîḍè"/>
          <p:cNvSpPr/>
          <p:nvPr/>
        </p:nvSpPr>
        <p:spPr>
          <a:xfrm>
            <a:off x="4851400" y="4962321"/>
            <a:ext cx="6951635" cy="1413080"/>
          </a:xfrm>
          <a:prstGeom prst="parallelogram">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b="1" i="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iṣľîḍè"/>
          <p:cNvSpPr/>
          <p:nvPr/>
        </p:nvSpPr>
        <p:spPr>
          <a:xfrm>
            <a:off x="3454401" y="4962321"/>
            <a:ext cx="2036498" cy="1413077"/>
          </a:xfrm>
          <a:prstGeom prst="parallelogram">
            <a:avLst/>
          </a:prstGeom>
          <a:solidFill>
            <a:schemeClr val="bg1"/>
          </a:solidFill>
          <a:ln w="38100" cap="flat" cmpd="sng" algn="ctr">
            <a:noFill/>
            <a:prstDash val="solid"/>
            <a:miter lim="800000"/>
          </a:ln>
          <a:effectLst>
            <a:outerShdw blurRad="317500" dist="762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sz="2000" b="1" dirty="0">
              <a:solidFill>
                <a:srgbClr val="C00000"/>
              </a:solidFill>
              <a:latin typeface="华文中宋" panose="02010600040101010101" pitchFamily="2" charset="-122"/>
              <a:ea typeface="华文中宋" panose="02010600040101010101" pitchFamily="2" charset="-122"/>
            </a:endParaRPr>
          </a:p>
        </p:txBody>
      </p:sp>
      <p:sp>
        <p:nvSpPr>
          <p:cNvPr id="48" name="矩形 47"/>
          <p:cNvSpPr/>
          <p:nvPr/>
        </p:nvSpPr>
        <p:spPr>
          <a:xfrm>
            <a:off x="5490899" y="5013478"/>
            <a:ext cx="5939101" cy="1253677"/>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文化工作者要用革命文化教育和武装人民大众，同时又要以人民群众的实践作为创作的源泉，坚持为人民大众服务的方向</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a:off x="3739115" y="1986182"/>
            <a:ext cx="1467068" cy="400110"/>
          </a:xfrm>
          <a:prstGeom prst="rect">
            <a:avLst/>
          </a:prstGeom>
        </p:spPr>
        <p:txBody>
          <a:bodyPr wrap="none">
            <a:sp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“民族的”</a:t>
            </a:r>
            <a:endParaRPr lang="zh-CN" altLang="en-US" sz="2000" b="1" dirty="0">
              <a:solidFill>
                <a:srgbClr val="C00000"/>
              </a:solidFill>
              <a:latin typeface="华文中宋" panose="02010600040101010101" pitchFamily="2" charset="-122"/>
              <a:ea typeface="华文中宋" panose="02010600040101010101" pitchFamily="2" charset="-122"/>
            </a:endParaRPr>
          </a:p>
        </p:txBody>
      </p:sp>
      <p:sp>
        <p:nvSpPr>
          <p:cNvPr id="6" name="矩形 5"/>
          <p:cNvSpPr/>
          <p:nvPr/>
        </p:nvSpPr>
        <p:spPr>
          <a:xfrm>
            <a:off x="3739115" y="5453415"/>
            <a:ext cx="1467068" cy="400110"/>
          </a:xfrm>
          <a:prstGeom prst="rect">
            <a:avLst/>
          </a:prstGeom>
        </p:spPr>
        <p:txBody>
          <a:bodyPr wrap="none">
            <a:spAutoFit/>
          </a:bodyPr>
          <a:lstStyle/>
          <a:p>
            <a:pPr algn="ctr"/>
            <a:r>
              <a:rPr lang="zh-CN" altLang="en-US" sz="2000" b="1" dirty="0">
                <a:solidFill>
                  <a:srgbClr val="C00000"/>
                </a:solidFill>
                <a:latin typeface="华文中宋" panose="02010600040101010101" pitchFamily="2" charset="-122"/>
                <a:ea typeface="华文中宋" panose="02010600040101010101" pitchFamily="2" charset="-122"/>
              </a:rPr>
              <a:t>“大众的”</a:t>
            </a:r>
            <a:endParaRPr lang="zh-CN" altLang="en-US" sz="2000" b="1" dirty="0">
              <a:solidFill>
                <a:srgbClr val="C00000"/>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cstate="print">
            <a:duotone>
              <a:schemeClr val="accent2">
                <a:shade val="45000"/>
                <a:satMod val="135000"/>
              </a:schemeClr>
              <a:prstClr val="white"/>
            </a:duotone>
            <a:extLst>
              <a:ext uri="{28A0092B-C50C-407E-A947-70E740481C1C}">
                <a14:useLocalDpi xmlns:a14="http://schemas.microsoft.com/office/drawing/2010/main" val="0"/>
              </a:ext>
            </a:extLst>
          </a:blip>
          <a:srcRect t="1837" b="58414"/>
          <a:stretch>
            <a:fillRect/>
          </a:stretch>
        </p:blipFill>
        <p:spPr>
          <a:xfrm>
            <a:off x="0" y="3611590"/>
            <a:ext cx="12192000" cy="3246410"/>
          </a:xfrm>
          <a:prstGeom prst="rect">
            <a:avLst/>
          </a:prstGeom>
        </p:spPr>
      </p:pic>
      <p:sp>
        <p:nvSpPr>
          <p:cNvPr id="12" name="TextBox 3"/>
          <p:cNvSpPr txBox="1"/>
          <p:nvPr/>
        </p:nvSpPr>
        <p:spPr>
          <a:xfrm>
            <a:off x="3854451" y="811993"/>
            <a:ext cx="5041899" cy="42989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2200" dirty="0">
                <a:solidFill>
                  <a:schemeClr val="tx1">
                    <a:lumMod val="85000"/>
                    <a:lumOff val="15000"/>
                  </a:schemeClr>
                </a:solidFill>
              </a:rPr>
              <a:t>（三）新民主主义革命道路是什么样的？</a:t>
            </a:r>
            <a:endParaRPr lang="zh-CN" altLang="en-US" sz="2200" dirty="0">
              <a:solidFill>
                <a:schemeClr val="tx1">
                  <a:lumMod val="85000"/>
                  <a:lumOff val="15000"/>
                </a:schemeClr>
              </a:solidFill>
            </a:endParaRPr>
          </a:p>
        </p:txBody>
      </p:sp>
      <p:sp>
        <p:nvSpPr>
          <p:cNvPr id="14" name="矩形 13"/>
          <p:cNvSpPr/>
          <p:nvPr/>
        </p:nvSpPr>
        <p:spPr>
          <a:xfrm>
            <a:off x="0" y="0"/>
            <a:ext cx="12192000" cy="4478020"/>
          </a:xfrm>
          <a:prstGeom prst="rect">
            <a:avLst/>
          </a:prstGeom>
          <a:gradFill>
            <a:gsLst>
              <a:gs pos="57000">
                <a:srgbClr val="FDEFE7">
                  <a:alpha val="65000"/>
                </a:srgbClr>
              </a:gs>
              <a:gs pos="39000">
                <a:srgbClr val="FDEFE7">
                  <a:alpha val="96000"/>
                </a:srgbClr>
              </a:gs>
              <a:gs pos="82000">
                <a:srgbClr val="FDEFE7">
                  <a:alpha val="23000"/>
                </a:srgbClr>
              </a:gs>
              <a:gs pos="100000">
                <a:srgbClr val="FDEFE7">
                  <a:alpha val="0"/>
                </a:srgbClr>
              </a:gs>
              <a:gs pos="26000">
                <a:srgbClr val="FDEFE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030677" y="1795306"/>
            <a:ext cx="4981717" cy="3293987"/>
            <a:chOff x="751277" y="760128"/>
            <a:chExt cx="4981717" cy="3293987"/>
          </a:xfrm>
        </p:grpSpPr>
        <p:sp>
          <p:nvSpPr>
            <p:cNvPr id="18" name="圆角矩形 17"/>
            <p:cNvSpPr/>
            <p:nvPr/>
          </p:nvSpPr>
          <p:spPr>
            <a:xfrm>
              <a:off x="910398" y="1958503"/>
              <a:ext cx="4663474" cy="2095612"/>
            </a:xfrm>
            <a:prstGeom prst="roundRect">
              <a:avLst>
                <a:gd name="adj" fmla="val 7262"/>
              </a:avLst>
            </a:prstGeom>
            <a:solidFill>
              <a:srgbClr val="FCFDFA"/>
            </a:solidFill>
            <a:ln>
              <a:noFill/>
            </a:ln>
            <a:effectLst>
              <a:outerShdw blurRad="469900" dist="215900" dir="2700000" algn="tl" rotWithShape="0">
                <a:schemeClr val="tx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同侧圆角矩形 15"/>
            <p:cNvSpPr/>
            <p:nvPr/>
          </p:nvSpPr>
          <p:spPr>
            <a:xfrm>
              <a:off x="910399" y="760128"/>
              <a:ext cx="4663474" cy="1430753"/>
            </a:xfrm>
            <a:prstGeom prst="round2SameRect">
              <a:avLst/>
            </a:prstGeom>
            <a:gradFill>
              <a:gsLst>
                <a:gs pos="0">
                  <a:srgbClr val="801B16"/>
                </a:gs>
                <a:gs pos="100000">
                  <a:srgbClr val="B0261F"/>
                </a:gs>
              </a:gsLst>
              <a:lin ang="2400000" scaled="0"/>
            </a:gradFill>
            <a:ln>
              <a:noFill/>
            </a:ln>
            <a:effectLst>
              <a:outerShdw blurRad="469900" dist="215900" dir="2700000" algn="tl" rotWithShape="0">
                <a:srgbClr val="C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51277" y="823628"/>
              <a:ext cx="4981717" cy="1308735"/>
            </a:xfrm>
            <a:prstGeom prst="rect">
              <a:avLst/>
            </a:prstGeom>
            <a:noFill/>
          </p:spPr>
          <p:txBody>
            <a:bodyPr wrap="square" rtlCol="0">
              <a:spAutoFit/>
            </a:bodyPr>
            <a:lstStyle/>
            <a:p>
              <a:pPr algn="ctr">
                <a:lnSpc>
                  <a:spcPct val="120000"/>
                </a:lnSpc>
                <a:buClr>
                  <a:srgbClr val="C80F19"/>
                </a:buClr>
                <a:buSzPct val="90000"/>
              </a:pP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中国的红色政权为什么能够存在？</a:t>
              </a: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lnSpc>
                  <a:spcPct val="120000"/>
                </a:lnSpc>
                <a:buClr>
                  <a:srgbClr val="C80F19"/>
                </a:buClr>
                <a:buSzPct val="90000"/>
              </a:pP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井冈山的斗争</a:t>
              </a: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lnSpc>
                  <a:spcPct val="120000"/>
                </a:lnSpc>
                <a:buClr>
                  <a:srgbClr val="C80F19"/>
                </a:buClr>
                <a:buSzPct val="90000"/>
              </a:pP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星星之火，可以燎原</a:t>
              </a: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7" name="矩形 6"/>
            <p:cNvSpPr/>
            <p:nvPr/>
          </p:nvSpPr>
          <p:spPr>
            <a:xfrm>
              <a:off x="1109180" y="2524410"/>
              <a:ext cx="4316710" cy="892552"/>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提出</a:t>
              </a:r>
              <a:r>
                <a:rPr lang="en-US" altLang="zh-CN"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工农武装割据</a:t>
              </a:r>
              <a:r>
                <a:rPr lang="en-US" altLang="zh-CN"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的思想，初步形成农村包围城市的革命道路理论</a:t>
              </a:r>
              <a:endParaRPr lang="zh-CN" altLang="en-US" sz="2000"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200860" y="1795306"/>
            <a:ext cx="4981717" cy="3293987"/>
            <a:chOff x="751276" y="760128"/>
            <a:chExt cx="4981717" cy="3293987"/>
          </a:xfrm>
        </p:grpSpPr>
        <p:sp>
          <p:nvSpPr>
            <p:cNvPr id="21" name="圆角矩形 20"/>
            <p:cNvSpPr/>
            <p:nvPr/>
          </p:nvSpPr>
          <p:spPr>
            <a:xfrm>
              <a:off x="910398" y="1845473"/>
              <a:ext cx="4663474" cy="2208642"/>
            </a:xfrm>
            <a:prstGeom prst="roundRect">
              <a:avLst>
                <a:gd name="adj" fmla="val 7262"/>
              </a:avLst>
            </a:prstGeom>
            <a:solidFill>
              <a:srgbClr val="FCFDFA"/>
            </a:solidFill>
            <a:ln>
              <a:noFill/>
            </a:ln>
            <a:effectLst>
              <a:outerShdw blurRad="469900" dist="215900" dir="2700000" algn="tl" rotWithShape="0">
                <a:schemeClr val="tx1">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同侧圆角矩形 21"/>
            <p:cNvSpPr/>
            <p:nvPr/>
          </p:nvSpPr>
          <p:spPr>
            <a:xfrm>
              <a:off x="910399" y="760128"/>
              <a:ext cx="4663474" cy="1430753"/>
            </a:xfrm>
            <a:prstGeom prst="round2SameRect">
              <a:avLst/>
            </a:prstGeom>
            <a:gradFill>
              <a:gsLst>
                <a:gs pos="0">
                  <a:srgbClr val="801B16"/>
                </a:gs>
                <a:gs pos="100000">
                  <a:srgbClr val="B0261F"/>
                </a:gs>
              </a:gsLst>
              <a:lin ang="2400000" scaled="0"/>
            </a:gradFill>
            <a:ln>
              <a:noFill/>
            </a:ln>
            <a:effectLst>
              <a:outerShdw blurRad="469900" dist="215900" dir="2700000" algn="tl" rotWithShape="0">
                <a:srgbClr val="C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751276" y="1132753"/>
              <a:ext cx="4981717" cy="598805"/>
            </a:xfrm>
            <a:prstGeom prst="rect">
              <a:avLst/>
            </a:prstGeom>
            <a:noFill/>
          </p:spPr>
          <p:txBody>
            <a:bodyPr wrap="square" rtlCol="0">
              <a:spAutoFit/>
            </a:bodyPr>
            <a:lstStyle/>
            <a:p>
              <a:pPr algn="ctr">
                <a:lnSpc>
                  <a:spcPct val="150000"/>
                </a:lnSpc>
                <a:buClr>
                  <a:srgbClr val="C80F19"/>
                </a:buClr>
                <a:buSzPct val="90000"/>
              </a:pP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r>
                <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战争和战略问题</a:t>
              </a:r>
              <a:r>
                <a:rPr lang="en-US" altLang="zh-CN"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a:t>
              </a:r>
              <a:endParaRPr lang="zh-CN" altLang="en-US" sz="2200" b="1" dirty="0">
                <a:gradFill>
                  <a:gsLst>
                    <a:gs pos="0">
                      <a:srgbClr val="FFFFEF"/>
                    </a:gs>
                    <a:gs pos="100000">
                      <a:srgbClr val="FFFFDD"/>
                    </a:gs>
                  </a:gsLst>
                  <a:lin ang="0" scaled="0"/>
                </a:gra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24" name="矩形 23"/>
            <p:cNvSpPr/>
            <p:nvPr/>
          </p:nvSpPr>
          <p:spPr>
            <a:xfrm>
              <a:off x="1083779" y="2524410"/>
              <a:ext cx="4316710" cy="1253677"/>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确立经过长期武装斗争，先占乡村，后占城市，最后夺取全国胜利的革命道路</a:t>
              </a:r>
              <a:endParaRPr lang="zh-CN" altLang="en-US" sz="2000" dirty="0">
                <a:latin typeface="微软雅黑" panose="020B0503020204020204" pitchFamily="34" charset="-122"/>
                <a:ea typeface="微软雅黑" panose="020B0503020204020204" pitchFamily="34" charset="-122"/>
              </a:endParaRPr>
            </a:p>
          </p:txBody>
        </p:sp>
      </p:grpSp>
      <p:sp>
        <p:nvSpPr>
          <p:cNvPr id="25" name="矩形 2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3"/>
          <p:cNvSpPr txBox="1"/>
          <p:nvPr/>
        </p:nvSpPr>
        <p:spPr>
          <a:xfrm>
            <a:off x="2994026" y="716615"/>
            <a:ext cx="6203949" cy="430887"/>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2200" dirty="0">
                <a:solidFill>
                  <a:schemeClr val="tx1">
                    <a:lumMod val="85000"/>
                    <a:lumOff val="15000"/>
                  </a:schemeClr>
                </a:solidFill>
              </a:rPr>
              <a:t>（三）新民主主义革命的道路</a:t>
            </a:r>
            <a:endParaRPr lang="zh-CN" altLang="en-US" sz="2200"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立方体 23"/>
          <p:cNvSpPr/>
          <p:nvPr/>
        </p:nvSpPr>
        <p:spPr>
          <a:xfrm>
            <a:off x="1925113" y="2159777"/>
            <a:ext cx="3852432" cy="1204166"/>
          </a:xfrm>
          <a:prstGeom prst="cube">
            <a:avLst>
              <a:gd name="adj" fmla="val 9074"/>
            </a:avLst>
          </a:prstGeom>
          <a:solidFill>
            <a:schemeClr val="bg1"/>
          </a:solidFill>
          <a:ln w="6350">
            <a:gradFill>
              <a:gsLst>
                <a:gs pos="0">
                  <a:srgbClr val="AF0000"/>
                </a:gs>
                <a:gs pos="24000">
                  <a:srgbClr val="E37A17"/>
                </a:gs>
                <a:gs pos="100000">
                  <a:srgbClr val="DD1807"/>
                </a:gs>
              </a:gsLst>
              <a:lin ang="51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5812" y="4099033"/>
            <a:ext cx="12197812" cy="2758967"/>
            <a:chOff x="-5812" y="3743259"/>
            <a:chExt cx="12197812" cy="3114742"/>
          </a:xfrm>
        </p:grpSpPr>
        <p:sp>
          <p:nvSpPr>
            <p:cNvPr id="21" name="矩形 20"/>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2" name="图片 21"/>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23" name="文本框 22"/>
          <p:cNvSpPr txBox="1"/>
          <p:nvPr/>
        </p:nvSpPr>
        <p:spPr>
          <a:xfrm>
            <a:off x="8382738" y="6440536"/>
            <a:ext cx="3743923" cy="295978"/>
          </a:xfrm>
          <a:prstGeom prst="rect">
            <a:avLst/>
          </a:prstGeom>
          <a:noFill/>
        </p:spPr>
        <p:txBody>
          <a:bodyPr wrap="square" rtlCol="0">
            <a:spAutoFit/>
          </a:bodyPr>
          <a:lstStyle/>
          <a:p>
            <a:pPr algn="r">
              <a:lnSpc>
                <a:spcPct val="150000"/>
              </a:lnSpc>
            </a:pPr>
            <a:r>
              <a:rPr lang="en-US" altLang="zh-CN" sz="1000" b="1" spc="120" dirty="0">
                <a:solidFill>
                  <a:schemeClr val="bg1"/>
                </a:solidFill>
                <a:latin typeface="微软雅黑" panose="020B0503020204020204" pitchFamily="34" charset="-122"/>
                <a:ea typeface="微软雅黑" panose="020B0503020204020204" pitchFamily="34" charset="-122"/>
              </a:rPr>
              <a:t>《</a:t>
            </a: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r>
              <a:rPr lang="en-US" altLang="zh-CN" sz="1000" b="1" spc="120" dirty="0">
                <a:solidFill>
                  <a:schemeClr val="bg1"/>
                </a:solidFill>
                <a:latin typeface="微软雅黑" panose="020B0503020204020204" pitchFamily="34" charset="-122"/>
                <a:ea typeface="微软雅黑" panose="020B0503020204020204" pitchFamily="34" charset="-122"/>
              </a:rPr>
              <a:t>》</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2527890" y="2469472"/>
            <a:ext cx="2646878" cy="584775"/>
          </a:xfrm>
          <a:prstGeom prst="rect">
            <a:avLst/>
          </a:prstGeom>
        </p:spPr>
        <p:txBody>
          <a:bodyPr wrap="none">
            <a:spAutoFit/>
          </a:bodyPr>
          <a:lstStyle/>
          <a:p>
            <a:r>
              <a:rPr lang="zh-CN" altLang="en-US" sz="3200" b="1" dirty="0">
                <a:latin typeface="华文中宋" panose="02010600040101010101" pitchFamily="2" charset="-122"/>
                <a:ea typeface="华文中宋" panose="02010600040101010101" pitchFamily="2" charset="-122"/>
                <a:sym typeface="Helvetica" pitchFamily="34" charset="0"/>
              </a:rPr>
              <a:t>内无民主制度</a:t>
            </a:r>
            <a:endParaRPr lang="zh-CN" altLang="en-US" sz="3200" b="1" dirty="0">
              <a:latin typeface="华文中宋" panose="02010600040101010101" pitchFamily="2" charset="-122"/>
              <a:ea typeface="华文中宋" panose="02010600040101010101" pitchFamily="2" charset="-122"/>
            </a:endParaRPr>
          </a:p>
        </p:txBody>
      </p:sp>
      <p:sp>
        <p:nvSpPr>
          <p:cNvPr id="6" name="矩形 5"/>
          <p:cNvSpPr/>
          <p:nvPr/>
        </p:nvSpPr>
        <p:spPr>
          <a:xfrm>
            <a:off x="4003120" y="835320"/>
            <a:ext cx="4185761"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sym typeface="Helvetica" pitchFamily="34" charset="0"/>
              </a:rPr>
              <a:t>在半殖民地半封建的中国社会</a:t>
            </a:r>
            <a:endParaRPr lang="zh-CN" altLang="en-US" sz="2400" b="1" dirty="0"/>
          </a:p>
        </p:txBody>
      </p:sp>
      <p:sp>
        <p:nvSpPr>
          <p:cNvPr id="140" name="矩形 139"/>
          <p:cNvSpPr/>
          <p:nvPr/>
        </p:nvSpPr>
        <p:spPr>
          <a:xfrm>
            <a:off x="2177492" y="4472748"/>
            <a:ext cx="7836919" cy="957955"/>
          </a:xfrm>
          <a:prstGeom prst="rect">
            <a:avLst/>
          </a:prstGeom>
        </p:spPr>
        <p:txBody>
          <a:bodyPr wrap="square">
            <a:spAutoFit/>
          </a:bodyPr>
          <a:lstStyle/>
          <a:p>
            <a:pPr lvl="0" algn="ctr" fontAlgn="base">
              <a:lnSpc>
                <a:spcPct val="150000"/>
              </a:lnSpc>
              <a:spcBef>
                <a:spcPct val="0"/>
              </a:spcBef>
              <a:spcAft>
                <a:spcPct val="0"/>
              </a:spcAft>
              <a:buClr>
                <a:srgbClr val="C00000"/>
              </a:buClr>
              <a:buSzPct val="80000"/>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中国革命的主要斗争形式只能是武装斗争</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endParaRPr>
          </a:p>
          <a:p>
            <a:pPr lvl="0" algn="ctr" fontAlgn="base">
              <a:lnSpc>
                <a:spcPct val="150000"/>
              </a:lnSpc>
              <a:spcBef>
                <a:spcPct val="0"/>
              </a:spcBef>
              <a:spcAft>
                <a:spcPct val="0"/>
              </a:spcAft>
              <a:buClr>
                <a:srgbClr val="C00000"/>
              </a:buClr>
              <a:buSzPct val="80000"/>
              <a:defRPr/>
            </a:pPr>
            <a:r>
              <a:rPr lang="zh-CN" altLang="en-US" sz="2000"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sym typeface="Helvetica" pitchFamily="34" charset="0"/>
              </a:rPr>
              <a:t>“</a:t>
            </a:r>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枪杆子里面出政权</a:t>
            </a:r>
            <a:r>
              <a:rPr lang="zh-CN" altLang="en-US" sz="2000"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sym typeface="Helvetica" pitchFamily="34" charset="0"/>
              </a:rPr>
              <a:t>”</a:t>
            </a:r>
            <a:endParaRPr lang="zh-CN" altLang="en-US" sz="2000"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sym typeface="Helvetica" pitchFamily="34" charset="0"/>
            </a:endParaRPr>
          </a:p>
        </p:txBody>
      </p:sp>
      <p:sp>
        <p:nvSpPr>
          <p:cNvPr id="26" name="立方体 25"/>
          <p:cNvSpPr/>
          <p:nvPr/>
        </p:nvSpPr>
        <p:spPr>
          <a:xfrm>
            <a:off x="6456522" y="2169652"/>
            <a:ext cx="3852432" cy="1204166"/>
          </a:xfrm>
          <a:prstGeom prst="cube">
            <a:avLst>
              <a:gd name="adj" fmla="val 9074"/>
            </a:avLst>
          </a:prstGeom>
          <a:solidFill>
            <a:schemeClr val="bg1"/>
          </a:solidFill>
          <a:ln w="6350">
            <a:gradFill>
              <a:gsLst>
                <a:gs pos="0">
                  <a:srgbClr val="AF0000"/>
                </a:gs>
                <a:gs pos="24000">
                  <a:srgbClr val="E37A17"/>
                </a:gs>
                <a:gs pos="100000">
                  <a:srgbClr val="DD1807"/>
                </a:gs>
              </a:gsLst>
              <a:lin ang="51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7059299" y="2479347"/>
            <a:ext cx="2646878" cy="584775"/>
          </a:xfrm>
          <a:prstGeom prst="rect">
            <a:avLst/>
          </a:prstGeom>
        </p:spPr>
        <p:txBody>
          <a:bodyPr wrap="none">
            <a:spAutoFit/>
          </a:bodyPr>
          <a:lstStyle/>
          <a:p>
            <a:r>
              <a:rPr lang="zh-CN" altLang="en-US" sz="3200" b="1" dirty="0">
                <a:latin typeface="华文中宋" panose="02010600040101010101" pitchFamily="2" charset="-122"/>
                <a:ea typeface="华文中宋" panose="02010600040101010101" pitchFamily="2" charset="-122"/>
                <a:sym typeface="Helvetica" pitchFamily="34" charset="0"/>
              </a:rPr>
              <a:t>外无民族独立</a:t>
            </a:r>
            <a:endParaRPr lang="zh-CN" altLang="en-US" sz="32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99478" y="771525"/>
            <a:ext cx="5519421" cy="4133433"/>
          </a:xfrm>
          <a:prstGeom prst="rect">
            <a:avLst/>
          </a:prstGeom>
          <a:effectLst>
            <a:outerShdw blurRad="139700" dist="38100" algn="l" rotWithShape="0">
              <a:prstClr val="black">
                <a:alpha val="40000"/>
              </a:prstClr>
            </a:outerShdw>
          </a:effectLst>
        </p:spPr>
      </p:pic>
      <p:cxnSp>
        <p:nvCxnSpPr>
          <p:cNvPr id="34" name="直接连接符 33"/>
          <p:cNvCxnSpPr/>
          <p:nvPr/>
        </p:nvCxnSpPr>
        <p:spPr>
          <a:xfrm flipV="1">
            <a:off x="341522" y="5347504"/>
            <a:ext cx="0" cy="550843"/>
          </a:xfrm>
          <a:prstGeom prst="line">
            <a:avLst/>
          </a:prstGeom>
          <a:ln>
            <a:solidFill>
              <a:srgbClr val="AF1E2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8854" b="8914"/>
          <a:stretch>
            <a:fillRect/>
          </a:stretch>
        </p:blipFill>
        <p:spPr>
          <a:xfrm>
            <a:off x="634362" y="771525"/>
            <a:ext cx="4912077" cy="4126865"/>
          </a:xfrm>
          <a:prstGeom prst="rect">
            <a:avLst/>
          </a:prstGeom>
          <a:effectLst>
            <a:outerShdw blurRad="139700" dist="38100" algn="l" rotWithShape="0">
              <a:prstClr val="black">
                <a:alpha val="40000"/>
              </a:prstClr>
            </a:outerShdw>
          </a:effectLst>
        </p:spPr>
      </p:pic>
      <p:cxnSp>
        <p:nvCxnSpPr>
          <p:cNvPr id="35" name="直接连接符 34"/>
          <p:cNvCxnSpPr/>
          <p:nvPr/>
        </p:nvCxnSpPr>
        <p:spPr>
          <a:xfrm flipH="1">
            <a:off x="10648628" y="5377339"/>
            <a:ext cx="694797" cy="0"/>
          </a:xfrm>
          <a:prstGeom prst="line">
            <a:avLst/>
          </a:prstGeom>
          <a:ln>
            <a:solidFill>
              <a:srgbClr val="AF1E22"/>
            </a:solidFill>
          </a:ln>
        </p:spPr>
        <p:style>
          <a:lnRef idx="1">
            <a:schemeClr val="accent1"/>
          </a:lnRef>
          <a:fillRef idx="0">
            <a:schemeClr val="accent1"/>
          </a:fillRef>
          <a:effectRef idx="0">
            <a:schemeClr val="accent1"/>
          </a:effectRef>
          <a:fontRef idx="minor">
            <a:schemeClr val="tx1"/>
          </a:fontRef>
        </p:style>
      </p:cxnSp>
      <p:sp>
        <p:nvSpPr>
          <p:cNvPr id="12" name="矩形: 对角圆角 27"/>
          <p:cNvSpPr/>
          <p:nvPr/>
        </p:nvSpPr>
        <p:spPr>
          <a:xfrm>
            <a:off x="-1" y="5143501"/>
            <a:ext cx="12192000" cy="1804204"/>
          </a:xfrm>
          <a:prstGeom prst="round2DiagRect">
            <a:avLst>
              <a:gd name="adj1" fmla="val 0"/>
              <a:gd name="adj2" fmla="val 0"/>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932885" y="5302317"/>
            <a:ext cx="8133189" cy="1014730"/>
          </a:xfrm>
          <a:prstGeom prst="rect">
            <a:avLst/>
          </a:prstGeom>
        </p:spPr>
        <p:txBody>
          <a:bodyPr wrap="square">
            <a:spAutoFit/>
          </a:bodyPr>
          <a:lstStyle/>
          <a:p>
            <a:pPr lvl="0" algn="ctr" fontAlgn="base">
              <a:lnSpc>
                <a:spcPct val="150000"/>
              </a:lnSpc>
              <a:spcBef>
                <a:spcPct val="0"/>
              </a:spcBef>
              <a:spcAft>
                <a:spcPct val="0"/>
              </a:spcAft>
              <a:buClr>
                <a:srgbClr val="C00000"/>
              </a:buClr>
              <a:buSzPct val="80000"/>
              <a:defRPr/>
            </a:pP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由于</a:t>
            </a:r>
            <a:r>
              <a:rPr lang="zh-CN" altLang="en-US" sz="20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农民</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占全国人口的绝大多数，是无产阶级</a:t>
            </a:r>
            <a:r>
              <a:rPr lang="zh-CN" altLang="en-US" sz="20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可靠的同盟军</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endParaRPr>
          </a:p>
          <a:p>
            <a:pPr lvl="0" algn="ctr" fontAlgn="base">
              <a:lnSpc>
                <a:spcPct val="150000"/>
              </a:lnSpc>
              <a:spcBef>
                <a:spcPct val="0"/>
              </a:spcBef>
              <a:spcAft>
                <a:spcPct val="0"/>
              </a:spcAft>
              <a:buClr>
                <a:srgbClr val="C00000"/>
              </a:buClr>
              <a:buSzPct val="80000"/>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在中国开展革命斗争，必须充分</a:t>
            </a:r>
            <a:r>
              <a:rPr lang="zh-CN" altLang="en-US" sz="20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发动农民</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，凝聚</a:t>
            </a:r>
            <a:r>
              <a:rPr lang="zh-CN" altLang="en-US" sz="20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农民阶级</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的革命力量</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endParaRPr>
          </a:p>
        </p:txBody>
      </p:sp>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634362" y="4512842"/>
            <a:ext cx="4912077" cy="385547"/>
          </a:xfrm>
          <a:prstGeom prst="rect">
            <a:avLst/>
          </a:prstGeom>
          <a:gradFill>
            <a:gsLst>
              <a:gs pos="100000">
                <a:schemeClr val="tx1">
                  <a:lumMod val="95000"/>
                  <a:lumOff val="5000"/>
                  <a:alpha val="0"/>
                </a:schemeClr>
              </a:gs>
              <a:gs pos="61000">
                <a:schemeClr val="tx1">
                  <a:lumMod val="95000"/>
                  <a:lumOff val="5000"/>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999478" y="4512844"/>
            <a:ext cx="5519421" cy="385545"/>
          </a:xfrm>
          <a:prstGeom prst="rect">
            <a:avLst/>
          </a:prstGeom>
          <a:gradFill>
            <a:gsLst>
              <a:gs pos="100000">
                <a:schemeClr val="tx1">
                  <a:lumMod val="95000"/>
                  <a:lumOff val="5000"/>
                  <a:alpha val="0"/>
                </a:schemeClr>
              </a:gs>
              <a:gs pos="61000">
                <a:schemeClr val="tx1">
                  <a:lumMod val="95000"/>
                  <a:lumOff val="5000"/>
                  <a:alpha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038085" y="4565031"/>
            <a:ext cx="4007128" cy="275590"/>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effectLst/>
                <a:latin typeface="微软雅黑" panose="020B0503020204020204" pitchFamily="34" charset="-122"/>
                <a:ea typeface="微软雅黑" panose="020B0503020204020204" pitchFamily="34" charset="-122"/>
              </a:defRPr>
            </a:lvl1pPr>
          </a:lstStyle>
          <a:p>
            <a:r>
              <a:rPr lang="zh-CN" altLang="en-US" dirty="0">
                <a:solidFill>
                  <a:schemeClr val="bg1"/>
                </a:solidFill>
                <a:effectLst>
                  <a:outerShdw blurRad="38100" dist="38100" dir="2700000" algn="tl">
                    <a:srgbClr val="000000">
                      <a:alpha val="43137"/>
                    </a:srgbClr>
                  </a:outerShdw>
                </a:effectLst>
              </a:rPr>
              <a:t>抗日战争时期，在减租减息工作中，农民同地主算账</a:t>
            </a:r>
            <a:endParaRPr lang="zh-CN" altLang="en-US" dirty="0">
              <a:solidFill>
                <a:schemeClr val="bg1"/>
              </a:solidFill>
              <a:effectLst>
                <a:outerShdw blurRad="38100" dist="38100" dir="2700000" algn="tl">
                  <a:srgbClr val="000000">
                    <a:alpha val="43137"/>
                  </a:srgbClr>
                </a:outerShdw>
              </a:effectLst>
            </a:endParaRPr>
          </a:p>
        </p:txBody>
      </p:sp>
      <p:sp>
        <p:nvSpPr>
          <p:cNvPr id="38" name="文本框 37"/>
          <p:cNvSpPr txBox="1"/>
          <p:nvPr/>
        </p:nvSpPr>
        <p:spPr>
          <a:xfrm>
            <a:off x="6546083" y="4563116"/>
            <a:ext cx="4581154" cy="276999"/>
          </a:xfrm>
          <a:prstGeom prst="rect">
            <a:avLst/>
          </a:prstGeom>
        </p:spPr>
        <p:txBody>
          <a:bodyPr wrap="square">
            <a:spAutoFit/>
          </a:bodyPr>
          <a:lstStyle>
            <a:defPPr>
              <a:defRPr lang="zh-CN"/>
            </a:defPPr>
            <a:lvl1pPr algn="ctr">
              <a:lnSpc>
                <a:spcPct val="100000"/>
              </a:lnSpc>
              <a:defRPr sz="12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en-US" altLang="zh-CN" dirty="0"/>
              <a:t>1947</a:t>
            </a:r>
            <a:r>
              <a:rPr lang="zh-CN" altLang="en-US" dirty="0"/>
              <a:t>年在河北平山县西柏坡村召开的中共全国土地会议会场</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0"/>
            <a:ext cx="12207675" cy="6858000"/>
          </a:xfrm>
          <a:prstGeom prst="rect">
            <a:avLst/>
          </a:prstGeom>
        </p:spPr>
      </p:pic>
      <p:sp>
        <p:nvSpPr>
          <p:cNvPr id="2" name="矩形 1"/>
          <p:cNvSpPr/>
          <p:nvPr/>
        </p:nvSpPr>
        <p:spPr>
          <a:xfrm>
            <a:off x="5157586" y="2036985"/>
            <a:ext cx="6932254" cy="532453"/>
          </a:xfrm>
          <a:prstGeom prst="rect">
            <a:avLst/>
          </a:prstGeom>
        </p:spPr>
        <p:txBody>
          <a:bodyPr wrap="square">
            <a:spAutoFit/>
          </a:bodyPr>
          <a:lstStyle/>
          <a:p>
            <a:pPr lvl="0" algn="just" fontAlgn="base">
              <a:lnSpc>
                <a:spcPct val="130000"/>
              </a:lnSpc>
              <a:spcBef>
                <a:spcPct val="0"/>
              </a:spcBef>
              <a:spcAft>
                <a:spcPct val="0"/>
              </a:spcAft>
              <a:buClr>
                <a:srgbClr val="C00000"/>
              </a:buClr>
              <a:buSzPct val="80000"/>
              <a:defRPr/>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走</a:t>
            </a:r>
            <a:r>
              <a:rPr lang="zh-CN" altLang="en-US" sz="22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农村包围城市、武装夺取政权</a:t>
            </a: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rPr>
              <a:t>道路具备的基础条件</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itchFamily="34" charset="0"/>
            </a:endParaRPr>
          </a:p>
        </p:txBody>
      </p:sp>
      <p:sp>
        <p:nvSpPr>
          <p:cNvPr id="5" name="矩形 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75000"/>
                  </a:schemeClr>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5"/>
          <p:cNvSpPr>
            <a:spLocks noChangeArrowheads="1"/>
          </p:cNvSpPr>
          <p:nvPr/>
        </p:nvSpPr>
        <p:spPr bwMode="auto">
          <a:xfrm>
            <a:off x="4773880" y="2637774"/>
            <a:ext cx="7779295" cy="2896127"/>
          </a:xfrm>
          <a:prstGeom prst="rect">
            <a:avLst/>
          </a:prstGeom>
          <a:gradFill>
            <a:gsLst>
              <a:gs pos="48000">
                <a:srgbClr val="F8F8F8">
                  <a:alpha val="82000"/>
                </a:srgbClr>
              </a:gs>
              <a:gs pos="0">
                <a:schemeClr val="bg1">
                  <a:alpha val="0"/>
                </a:schemeClr>
              </a:gs>
            </a:gsLst>
            <a:lin ang="0" scaled="1"/>
          </a:gradFill>
          <a:ln w="12700" cap="flat" cmpd="sng">
            <a:noFill/>
            <a:bevel/>
          </a:ln>
          <a:effectLst/>
        </p:spPr>
        <p:txBody>
          <a:bodyPr lIns="0" tIns="0" rIns="324000" bIns="0" anchor="ctr"/>
          <a:lstStyle/>
          <a:p>
            <a:endParaRPr lang="zh-CN" altLang="en-US" dirty="0">
              <a:solidFill>
                <a:srgbClr val="B5C2D3"/>
              </a:solidFill>
            </a:endParaRPr>
          </a:p>
        </p:txBody>
      </p:sp>
      <p:sp>
        <p:nvSpPr>
          <p:cNvPr id="3" name="MH_Text_1"/>
          <p:cNvSpPr/>
          <p:nvPr>
            <p:custDataLst>
              <p:tags r:id="rId2"/>
            </p:custDataLst>
          </p:nvPr>
        </p:nvSpPr>
        <p:spPr>
          <a:xfrm>
            <a:off x="7959271" y="2679815"/>
            <a:ext cx="3969657" cy="2711509"/>
          </a:xfrm>
          <a:prstGeom prst="rect">
            <a:avLst/>
          </a:prstGeom>
          <a:no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marL="342900" indent="-342900" eaLnBrk="1" fontAlgn="auto" hangingPunct="1">
              <a:lnSpc>
                <a:spcPct val="150000"/>
              </a:lnSpc>
              <a:spcBef>
                <a:spcPts val="0"/>
              </a:spcBef>
              <a:spcAft>
                <a:spcPts val="0"/>
              </a:spcAft>
              <a:buSzPct val="80000"/>
              <a:buFont typeface="Wingdings" panose="05000000000000000000" pitchFamily="2" charset="2"/>
              <a:buChar char="u"/>
              <a:defRPr/>
            </a:pPr>
            <a:r>
              <a:rPr lang="zh-CN" altLang="en-US" sz="2200" b="1" dirty="0">
                <a:solidFill>
                  <a:schemeClr val="tx1"/>
                </a:solidFill>
                <a:latin typeface="华文中宋" panose="02010600040101010101" pitchFamily="2" charset="-122"/>
                <a:ea typeface="华文中宋" panose="02010600040101010101" pitchFamily="2" charset="-122"/>
              </a:rPr>
              <a:t>社会政治经济发展不平衡</a:t>
            </a:r>
            <a:endParaRPr lang="en-US" altLang="zh-CN" sz="2200" b="1" dirty="0">
              <a:solidFill>
                <a:schemeClr val="tx1"/>
              </a:solidFill>
              <a:latin typeface="华文中宋" panose="02010600040101010101" pitchFamily="2" charset="-122"/>
              <a:ea typeface="华文中宋" panose="02010600040101010101" pitchFamily="2" charset="-122"/>
            </a:endParaRPr>
          </a:p>
          <a:p>
            <a:pPr marL="342900" indent="-342900">
              <a:lnSpc>
                <a:spcPct val="150000"/>
              </a:lnSpc>
              <a:buSzPct val="80000"/>
              <a:buFont typeface="Wingdings" panose="05000000000000000000" pitchFamily="2" charset="2"/>
              <a:buChar char="u"/>
              <a:defRPr/>
            </a:pPr>
            <a:r>
              <a:rPr lang="zh-CN" altLang="en-US" sz="2200" b="1" dirty="0">
                <a:solidFill>
                  <a:schemeClr val="tx1"/>
                </a:solidFill>
                <a:latin typeface="华文中宋" panose="02010600040101010101" pitchFamily="2" charset="-122"/>
                <a:ea typeface="华文中宋" panose="02010600040101010101" pitchFamily="2" charset="-122"/>
              </a:rPr>
              <a:t>革命群众基础好</a:t>
            </a:r>
            <a:endParaRPr lang="en-US" altLang="zh-CN" sz="2200" b="1" dirty="0">
              <a:solidFill>
                <a:schemeClr val="tx1"/>
              </a:solidFill>
              <a:latin typeface="华文中宋" panose="02010600040101010101" pitchFamily="2" charset="-122"/>
              <a:ea typeface="华文中宋" panose="02010600040101010101" pitchFamily="2" charset="-122"/>
            </a:endParaRPr>
          </a:p>
          <a:p>
            <a:pPr marL="342900" indent="-342900">
              <a:lnSpc>
                <a:spcPct val="150000"/>
              </a:lnSpc>
              <a:buSzPct val="80000"/>
              <a:buFont typeface="Wingdings" panose="05000000000000000000" pitchFamily="2" charset="2"/>
              <a:buChar char="u"/>
              <a:defRPr/>
            </a:pPr>
            <a:r>
              <a:rPr lang="zh-CN" altLang="en-US" sz="2200" b="1" dirty="0">
                <a:solidFill>
                  <a:schemeClr val="tx1"/>
                </a:solidFill>
                <a:latin typeface="华文中宋" panose="02010600040101010101" pitchFamily="2" charset="-122"/>
                <a:ea typeface="华文中宋" panose="02010600040101010101" pitchFamily="2" charset="-122"/>
              </a:rPr>
              <a:t>革命形势继续向前发展</a:t>
            </a:r>
            <a:endParaRPr lang="en-US" altLang="zh-CN" sz="2200" b="1" dirty="0">
              <a:solidFill>
                <a:schemeClr val="tx1"/>
              </a:solidFill>
              <a:latin typeface="华文中宋" panose="02010600040101010101" pitchFamily="2" charset="-122"/>
              <a:ea typeface="华文中宋" panose="02010600040101010101" pitchFamily="2" charset="-122"/>
            </a:endParaRPr>
          </a:p>
          <a:p>
            <a:pPr marL="342900" indent="-342900">
              <a:lnSpc>
                <a:spcPct val="150000"/>
              </a:lnSpc>
              <a:buSzPct val="80000"/>
              <a:buFont typeface="Wingdings" panose="05000000000000000000" pitchFamily="2" charset="2"/>
              <a:buChar char="u"/>
              <a:defRPr/>
            </a:pPr>
            <a:r>
              <a:rPr lang="zh-CN" altLang="en-US" sz="2200" b="1" dirty="0">
                <a:solidFill>
                  <a:schemeClr val="tx1"/>
                </a:solidFill>
                <a:latin typeface="华文中宋" panose="02010600040101010101" pitchFamily="2" charset="-122"/>
                <a:ea typeface="华文中宋" panose="02010600040101010101" pitchFamily="2" charset="-122"/>
              </a:rPr>
              <a:t>相当力量红军的存在</a:t>
            </a:r>
            <a:endParaRPr lang="en-US" altLang="zh-CN" sz="2200" b="1" dirty="0">
              <a:solidFill>
                <a:schemeClr val="tx1"/>
              </a:solidFill>
              <a:latin typeface="华文中宋" panose="02010600040101010101" pitchFamily="2" charset="-122"/>
              <a:ea typeface="华文中宋" panose="02010600040101010101" pitchFamily="2" charset="-122"/>
            </a:endParaRPr>
          </a:p>
          <a:p>
            <a:pPr marL="342900" indent="-342900">
              <a:lnSpc>
                <a:spcPct val="150000"/>
              </a:lnSpc>
              <a:buSzPct val="80000"/>
              <a:buFont typeface="Wingdings" panose="05000000000000000000" pitchFamily="2" charset="2"/>
              <a:buChar char="u"/>
              <a:defRPr/>
            </a:pPr>
            <a:r>
              <a:rPr lang="zh-CN" altLang="en-US" sz="2200" b="1" dirty="0">
                <a:solidFill>
                  <a:schemeClr val="tx1"/>
                </a:solidFill>
                <a:latin typeface="华文中宋" panose="02010600040101010101" pitchFamily="2" charset="-122"/>
                <a:ea typeface="华文中宋" panose="02010600040101010101" pitchFamily="2" charset="-122"/>
              </a:rPr>
              <a:t>党的有力领导</a:t>
            </a:r>
            <a:endParaRPr lang="zh-CN" altLang="en-US" sz="2200" b="1" dirty="0">
              <a:solidFill>
                <a:schemeClr val="tx1"/>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箭头连接符 30"/>
          <p:cNvCxnSpPr/>
          <p:nvPr/>
        </p:nvCxnSpPr>
        <p:spPr>
          <a:xfrm rot="10800000" flipH="1" flipV="1">
            <a:off x="8754004" y="3398186"/>
            <a:ext cx="0" cy="641105"/>
          </a:xfrm>
          <a:prstGeom prst="straightConnector1">
            <a:avLst/>
          </a:prstGeom>
          <a:ln w="12700">
            <a:solidFill>
              <a:srgbClr val="C00000"/>
            </a:solidFill>
            <a:headEnd type="diamond"/>
            <a:tailEnd type="diamond"/>
          </a:ln>
          <a:scene3d>
            <a:camera prst="orthographicFront">
              <a:rot lat="0" lon="0" rev="177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3526926" y="3398187"/>
            <a:ext cx="0" cy="641105"/>
          </a:xfrm>
          <a:prstGeom prst="straightConnector1">
            <a:avLst/>
          </a:prstGeom>
          <a:ln w="12700">
            <a:solidFill>
              <a:srgbClr val="AF1E22"/>
            </a:solidFill>
            <a:headEnd type="diamond"/>
            <a:tailEnd type="diamond"/>
          </a:ln>
          <a:scene3d>
            <a:camera prst="orthographicFront">
              <a:rot lat="0" lon="0" rev="3600000"/>
            </a:camera>
            <a:lightRig rig="threePt" dir="t"/>
          </a:scene3d>
        </p:spPr>
        <p:style>
          <a:lnRef idx="1">
            <a:schemeClr val="accent1"/>
          </a:lnRef>
          <a:fillRef idx="0">
            <a:schemeClr val="accent1"/>
          </a:fillRef>
          <a:effectRef idx="0">
            <a:schemeClr val="accent1"/>
          </a:effectRef>
          <a:fontRef idx="minor">
            <a:schemeClr val="tx1"/>
          </a:fontRef>
        </p:style>
      </p:cxnSp>
      <p:sp>
        <p:nvSpPr>
          <p:cNvPr id="18" name="PA_库_菱形 4"/>
          <p:cNvSpPr/>
          <p:nvPr>
            <p:custDataLst>
              <p:tags r:id="rId1"/>
            </p:custDataLst>
          </p:nvPr>
        </p:nvSpPr>
        <p:spPr>
          <a:xfrm>
            <a:off x="4718444" y="1887399"/>
            <a:ext cx="2906893" cy="1453446"/>
          </a:xfrm>
          <a:prstGeom prst="diamond">
            <a:avLst/>
          </a:prstGeom>
          <a:solidFill>
            <a:srgbClr val="B0261F"/>
          </a:solidFill>
          <a:ln>
            <a:noFill/>
          </a:ln>
          <a:scene3d>
            <a:camera prst="orthographicFront"/>
            <a:lightRig rig="threePt" dir="t"/>
          </a:scene3d>
          <a:sp3d extrusionH="127000" contourW="12700" prstMaterial="matte">
            <a:bevelT w="127000" h="127000" prst="convex"/>
            <a:extrusionClr>
              <a:schemeClr val="bg1">
                <a:lumMod val="8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PA_库_菱形 6"/>
          <p:cNvSpPr/>
          <p:nvPr>
            <p:custDataLst>
              <p:tags r:id="rId2"/>
            </p:custDataLst>
          </p:nvPr>
        </p:nvSpPr>
        <p:spPr>
          <a:xfrm>
            <a:off x="6422178" y="3584666"/>
            <a:ext cx="2906893" cy="1453446"/>
          </a:xfrm>
          <a:prstGeom prst="diamond">
            <a:avLst/>
          </a:prstGeom>
          <a:solidFill>
            <a:srgbClr val="791A15"/>
          </a:solidFill>
          <a:ln>
            <a:noFill/>
          </a:ln>
          <a:scene3d>
            <a:camera prst="orthographicFront"/>
            <a:lightRig rig="threePt" dir="t"/>
          </a:scene3d>
          <a:sp3d extrusionH="127000" contourW="12700" prstMaterial="matte">
            <a:bevelT w="127000" h="127000" prst="convex"/>
            <a:extrusionClr>
              <a:schemeClr val="bg1">
                <a:lumMod val="8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PA_库_菱形 8"/>
          <p:cNvSpPr/>
          <p:nvPr>
            <p:custDataLst>
              <p:tags r:id="rId3"/>
            </p:custDataLst>
          </p:nvPr>
        </p:nvSpPr>
        <p:spPr>
          <a:xfrm>
            <a:off x="2962324" y="3596328"/>
            <a:ext cx="2906893" cy="1453446"/>
          </a:xfrm>
          <a:prstGeom prst="diamond">
            <a:avLst/>
          </a:prstGeom>
          <a:solidFill>
            <a:srgbClr val="E97C30"/>
          </a:solidFill>
          <a:ln>
            <a:noFill/>
          </a:ln>
          <a:scene3d>
            <a:camera prst="orthographicFront"/>
            <a:lightRig rig="threePt" dir="t"/>
          </a:scene3d>
          <a:sp3d extrusionH="127000" contourW="12700" prstMaterial="matte">
            <a:bevelT w="127000" h="127000" prst="convex"/>
            <a:extrusionClr>
              <a:schemeClr val="bg1">
                <a:lumMod val="85000"/>
              </a:schemeClr>
            </a:extrusionClr>
            <a:contourClr>
              <a:schemeClr val="tx1">
                <a:lumMod val="65000"/>
                <a:lumOff val="35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文本框 12"/>
          <p:cNvSpPr txBox="1"/>
          <p:nvPr/>
        </p:nvSpPr>
        <p:spPr>
          <a:xfrm>
            <a:off x="4250059" y="801202"/>
            <a:ext cx="3691883"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中国民主革命的</a:t>
            </a:r>
            <a:r>
              <a:rPr lang="zh-CN" altLang="en-US" sz="2000" b="1" dirty="0">
                <a:solidFill>
                  <a:srgbClr val="C00000"/>
                </a:solidFill>
                <a:latin typeface="微软雅黑" panose="020B0503020204020204" pitchFamily="34" charset="-122"/>
                <a:ea typeface="微软雅黑" panose="020B0503020204020204" pitchFamily="34" charset="-122"/>
              </a:rPr>
              <a:t>基本内容</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26" name="直接箭头连接符 25"/>
          <p:cNvCxnSpPr/>
          <p:nvPr/>
        </p:nvCxnSpPr>
        <p:spPr>
          <a:xfrm>
            <a:off x="6184590" y="1246294"/>
            <a:ext cx="0" cy="641105"/>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37784" y="2369313"/>
            <a:ext cx="3274140" cy="1253677"/>
          </a:xfrm>
          <a:prstGeom prst="rect">
            <a:avLst/>
          </a:prstGeom>
          <a:noFill/>
        </p:spPr>
        <p:txBody>
          <a:bodyPr wrap="square" rtlCol="0">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中国革命的</a:t>
            </a:r>
            <a:r>
              <a:rPr lang="zh-CN" altLang="en-US" sz="2000" b="1" dirty="0">
                <a:solidFill>
                  <a:srgbClr val="AF1E22"/>
                </a:solidFill>
                <a:latin typeface="微软雅黑" panose="020B0503020204020204" pitchFamily="34" charset="-122"/>
                <a:ea typeface="微软雅黑" panose="020B0503020204020204" pitchFamily="34" charset="-122"/>
              </a:rPr>
              <a:t>战略阵地</a:t>
            </a:r>
            <a:r>
              <a:rPr lang="zh-CN" altLang="en-US" sz="2000" dirty="0">
                <a:latin typeface="微软雅黑" panose="020B0503020204020204" pitchFamily="34" charset="-122"/>
                <a:ea typeface="微软雅黑" panose="020B0503020204020204" pitchFamily="34" charset="-122"/>
              </a:rPr>
              <a:t>，是进行武装斗争和开展土地革命的依托</a:t>
            </a:r>
            <a:endParaRPr lang="zh-CN" altLang="en-US" sz="20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8332766" y="2107058"/>
            <a:ext cx="3274140" cy="1253677"/>
          </a:xfrm>
          <a:prstGeom prst="rect">
            <a:avLst/>
          </a:prstGeom>
          <a:noFill/>
        </p:spPr>
        <p:txBody>
          <a:bodyPr wrap="square" rtlCol="0">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中国革命的</a:t>
            </a:r>
            <a:r>
              <a:rPr lang="zh-CN" altLang="en-US" sz="2000" b="1" dirty="0">
                <a:solidFill>
                  <a:srgbClr val="C00000"/>
                </a:solidFill>
                <a:latin typeface="微软雅黑" panose="020B0503020204020204" pitchFamily="34" charset="-122"/>
                <a:ea typeface="微软雅黑" panose="020B0503020204020204" pitchFamily="34" charset="-122"/>
              </a:rPr>
              <a:t>主要形式</a:t>
            </a:r>
            <a:r>
              <a:rPr lang="zh-CN" altLang="en-US" sz="2000" dirty="0">
                <a:latin typeface="微软雅黑" panose="020B0503020204020204" pitchFamily="34" charset="-122"/>
                <a:ea typeface="微软雅黑" panose="020B0503020204020204" pitchFamily="34" charset="-122"/>
              </a:rPr>
              <a:t>，是农村根据地建设和土地革命的强有力保证</a:t>
            </a:r>
            <a:endParaRPr lang="zh-CN" altLang="en-US" sz="2000" dirty="0">
              <a:latin typeface="微软雅黑" panose="020B0503020204020204" pitchFamily="34" charset="-122"/>
              <a:ea typeface="微软雅黑" panose="020B0503020204020204" pitchFamily="34" charset="-122"/>
            </a:endParaRPr>
          </a:p>
        </p:txBody>
      </p:sp>
      <p:sp>
        <p:nvSpPr>
          <p:cNvPr id="33" name="矩形 32"/>
          <p:cNvSpPr/>
          <p:nvPr/>
        </p:nvSpPr>
        <p:spPr>
          <a:xfrm>
            <a:off x="0" y="5399347"/>
            <a:ext cx="12192000" cy="943395"/>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109429" y="5504527"/>
            <a:ext cx="7973142" cy="553998"/>
          </a:xfrm>
          <a:prstGeom prst="rect">
            <a:avLst/>
          </a:prstGeom>
          <a:noFill/>
        </p:spPr>
        <p:txBody>
          <a:bodyPr wrap="square" rtlCol="0">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中国革命必须走农村包围城市、武装夺取政权的道路</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2973965" y="3969673"/>
            <a:ext cx="2906395" cy="706755"/>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rPr>
              <a:t>农村革命</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rPr>
              <a:t>根据地</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 name="矩形 2"/>
          <p:cNvSpPr/>
          <p:nvPr/>
        </p:nvSpPr>
        <p:spPr>
          <a:xfrm>
            <a:off x="5566906" y="2369304"/>
            <a:ext cx="1210589" cy="400110"/>
          </a:xfrm>
          <a:prstGeom prst="rect">
            <a:avLst/>
          </a:prstGeom>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rPr>
              <a:t>土地革命</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 name="矩形 3"/>
          <p:cNvSpPr/>
          <p:nvPr/>
        </p:nvSpPr>
        <p:spPr>
          <a:xfrm>
            <a:off x="7270329" y="4063167"/>
            <a:ext cx="1210589" cy="400110"/>
          </a:xfrm>
          <a:prstGeom prst="rect">
            <a:avLst/>
          </a:prstGeom>
        </p:spPr>
        <p:txBody>
          <a:bodyPr wrap="non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rPr>
              <a:t>武装斗争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p:nvPr/>
        </p:nvSpPr>
        <p:spPr>
          <a:xfrm>
            <a:off x="3012440" y="698500"/>
            <a:ext cx="6167120" cy="42989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2200" dirty="0">
                <a:solidFill>
                  <a:schemeClr val="tx1">
                    <a:lumMod val="85000"/>
                    <a:lumOff val="15000"/>
                  </a:schemeClr>
                </a:solidFill>
              </a:rPr>
              <a:t>（四）新民主主义革命的基本经验</a:t>
            </a:r>
            <a:endParaRPr lang="zh-CN" altLang="en-US" sz="2200" dirty="0">
              <a:solidFill>
                <a:schemeClr val="tx1">
                  <a:lumMod val="85000"/>
                  <a:lumOff val="15000"/>
                </a:schemeClr>
              </a:solidFill>
            </a:endParaRPr>
          </a:p>
        </p:txBody>
      </p:sp>
      <p:sp>
        <p:nvSpPr>
          <p:cNvPr id="13" name="矩形 12"/>
          <p:cNvSpPr/>
          <p:nvPr/>
        </p:nvSpPr>
        <p:spPr>
          <a:xfrm flipH="1">
            <a:off x="0" y="2906193"/>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342900" y="2451100"/>
            <a:ext cx="11379199" cy="2713094"/>
            <a:chOff x="3751729" y="1842443"/>
            <a:chExt cx="5803900" cy="3316105"/>
          </a:xfrm>
        </p:grpSpPr>
        <p:sp>
          <p:nvSpPr>
            <p:cNvPr id="21" name="矩形 20"/>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
          <p:cNvSpPr>
            <a:spLocks noChangeArrowheads="1"/>
          </p:cNvSpPr>
          <p:nvPr/>
        </p:nvSpPr>
        <p:spPr bwMode="auto">
          <a:xfrm>
            <a:off x="4281844" y="2843254"/>
            <a:ext cx="6047660"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just">
              <a:lnSpc>
                <a:spcPct val="150000"/>
              </a:lnSpc>
              <a:defRPr/>
            </a:pPr>
            <a:r>
              <a:rPr lang="en-US" altLang="zh-CN" sz="2000" dirty="0">
                <a:solidFill>
                  <a:srgbClr val="000000"/>
                </a:solidFill>
                <a:latin typeface="微软雅黑" panose="020B0503020204020204" pitchFamily="34" charset="-122"/>
                <a:ea typeface="微软雅黑" panose="020B0503020204020204" pitchFamily="34" charset="-122"/>
                <a:sym typeface="Helvetica" pitchFamily="34" charset="0"/>
              </a:rPr>
              <a:t>       1939</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年</a:t>
            </a:r>
            <a:r>
              <a:rPr lang="en-US" altLang="zh-CN" sz="2000" dirty="0">
                <a:solidFill>
                  <a:srgbClr val="000000"/>
                </a:solidFill>
                <a:latin typeface="微软雅黑" panose="020B0503020204020204" pitchFamily="34" charset="-122"/>
                <a:ea typeface="微软雅黑" panose="020B0503020204020204" pitchFamily="34" charset="-122"/>
                <a:sym typeface="Helvetica" pitchFamily="34" charset="0"/>
              </a:rPr>
              <a:t>10</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月，毛泽东在</a:t>
            </a:r>
            <a:r>
              <a:rPr lang="en-US" altLang="zh-CN" sz="2000" dirty="0">
                <a:solidFill>
                  <a:srgbClr val="000000"/>
                </a:solidFill>
                <a:latin typeface="微软雅黑" panose="020B0503020204020204" pitchFamily="34" charset="-122"/>
                <a:ea typeface="微软雅黑" panose="020B0503020204020204" pitchFamily="34" charset="-122"/>
                <a:sym typeface="Helvetica" pitchFamily="34" charset="0"/>
              </a:rPr>
              <a:t>《〈</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共产党人</a:t>
            </a:r>
            <a:r>
              <a:rPr lang="en-US" altLang="zh-CN" sz="2000" dirty="0">
                <a:solidFill>
                  <a:srgbClr val="000000"/>
                </a:solidFill>
                <a:latin typeface="微软雅黑" panose="020B0503020204020204" pitchFamily="34" charset="-122"/>
                <a:ea typeface="微软雅黑" panose="020B0503020204020204" pitchFamily="34" charset="-122"/>
                <a:sym typeface="Helvetica" pitchFamily="34" charset="0"/>
              </a:rPr>
              <a:t>〉</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发刊词</a:t>
            </a:r>
            <a:r>
              <a:rPr lang="en-US" altLang="zh-CN" sz="2000" dirty="0">
                <a:solidFill>
                  <a:srgbClr val="000000"/>
                </a:solidFill>
                <a:latin typeface="微软雅黑" panose="020B0503020204020204" pitchFamily="34" charset="-122"/>
                <a:ea typeface="微软雅黑" panose="020B0503020204020204" pitchFamily="34" charset="-122"/>
                <a:sym typeface="Helvetica" pitchFamily="34" charset="0"/>
              </a:rPr>
              <a:t>》</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一文中，总结了当时中国革命已经经历的两次胜利和两次失败的经验教训，把</a:t>
            </a:r>
            <a:r>
              <a:rPr lang="zh-CN" altLang="en-US" sz="2000" dirty="0">
                <a:solidFill>
                  <a:srgbClr val="C00000"/>
                </a:solidFill>
                <a:latin typeface="微软雅黑" panose="020B0503020204020204" pitchFamily="34" charset="-122"/>
                <a:ea typeface="微软雅黑" panose="020B0503020204020204" pitchFamily="34" charset="-122"/>
                <a:sym typeface="Helvetica" pitchFamily="34" charset="0"/>
              </a:rPr>
              <a:t>统一战线、武装斗争、党的建设</a:t>
            </a:r>
            <a:r>
              <a:rPr lang="zh-CN" altLang="en-US" sz="2000" dirty="0">
                <a:solidFill>
                  <a:srgbClr val="000000"/>
                </a:solidFill>
                <a:latin typeface="微软雅黑" panose="020B0503020204020204" pitchFamily="34" charset="-122"/>
                <a:ea typeface="微软雅黑" panose="020B0503020204020204" pitchFamily="34" charset="-122"/>
                <a:sym typeface="Helvetica" pitchFamily="34" charset="0"/>
              </a:rPr>
              <a:t>视为战胜敌人的三大法宝。</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pitchFamily="34" charset="0"/>
            </a:endParaRPr>
          </a:p>
        </p:txBody>
      </p:sp>
      <p:pic>
        <p:nvPicPr>
          <p:cNvPr id="31" name="图片 3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650" y="1736397"/>
            <a:ext cx="3949379" cy="5173249"/>
          </a:xfrm>
          <a:prstGeom prst="rect">
            <a:avLst/>
          </a:prstGeom>
        </p:spPr>
      </p:pic>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909" y="1716623"/>
            <a:ext cx="2915819" cy="4320620"/>
          </a:xfrm>
          <a:prstGeom prst="rect">
            <a:avLst/>
          </a:prstGeom>
        </p:spPr>
      </p:pic>
      <p:pic>
        <p:nvPicPr>
          <p:cNvPr id="5" name="图片 4"/>
          <p:cNvPicPr>
            <a:picLocks noChangeAspect="1"/>
          </p:cNvPicPr>
          <p:nvPr/>
        </p:nvPicPr>
        <p:blipFill>
          <a:blip r:embed="rId3"/>
          <a:stretch>
            <a:fillRect/>
          </a:stretch>
        </p:blipFill>
        <p:spPr>
          <a:xfrm>
            <a:off x="835909" y="1736397"/>
            <a:ext cx="2832707" cy="4216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14748" y="0"/>
            <a:ext cx="12192000" cy="6858000"/>
          </a:xfrm>
          <a:prstGeom prst="rect">
            <a:avLst/>
          </a:prstGeom>
        </p:spPr>
      </p:pic>
      <p:grpSp>
        <p:nvGrpSpPr>
          <p:cNvPr id="29" name="组合 28"/>
          <p:cNvGrpSpPr/>
          <p:nvPr/>
        </p:nvGrpSpPr>
        <p:grpSpPr>
          <a:xfrm>
            <a:off x="0" y="-1018411"/>
            <a:ext cx="12192000" cy="3717581"/>
            <a:chOff x="0" y="-3787851"/>
            <a:chExt cx="12192000" cy="6304599"/>
          </a:xfrm>
        </p:grpSpPr>
        <p:sp>
          <p:nvSpPr>
            <p:cNvPr id="30" name="五边形 29"/>
            <p:cNvSpPr/>
            <p:nvPr/>
          </p:nvSpPr>
          <p:spPr>
            <a:xfrm rot="5400000">
              <a:off x="2946000" y="-6729252"/>
              <a:ext cx="6300000" cy="12192000"/>
            </a:xfrm>
            <a:prstGeom prst="homePlate">
              <a:avLst>
                <a:gd name="adj" fmla="val 17836"/>
              </a:avLst>
            </a:prstGeom>
            <a:gradFill>
              <a:gsLst>
                <a:gs pos="0">
                  <a:srgbClr val="AF0000"/>
                </a:gs>
                <a:gs pos="100000">
                  <a:srgbClr val="960000"/>
                </a:gs>
              </a:gsLst>
              <a:lin ang="5400000" scaled="0"/>
            </a:gradFill>
            <a:ln>
              <a:noFill/>
            </a:ln>
            <a:effectLst>
              <a:outerShdw blurRad="177800" dist="152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五边形 30"/>
            <p:cNvSpPr/>
            <p:nvPr/>
          </p:nvSpPr>
          <p:spPr>
            <a:xfrm rot="5400000">
              <a:off x="3180000" y="-6967851"/>
              <a:ext cx="5832000" cy="12192000"/>
            </a:xfrm>
            <a:prstGeom prst="homePlate">
              <a:avLst>
                <a:gd name="adj" fmla="val 17001"/>
              </a:avLst>
            </a:prstGeom>
            <a:gradFill>
              <a:gsLst>
                <a:gs pos="34000">
                  <a:srgbClr val="C00000"/>
                </a:gs>
                <a:gs pos="100000">
                  <a:srgbClr val="9D211B"/>
                </a:gs>
              </a:gsLst>
              <a:lin ang="0" scaled="0"/>
            </a:gradFill>
            <a:ln>
              <a:noFill/>
            </a:ln>
            <a:effectLst>
              <a:outerShdw blurRad="152400" dist="381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4"/>
          <p:cNvSpPr>
            <a:spLocks noChangeArrowheads="1"/>
          </p:cNvSpPr>
          <p:nvPr/>
        </p:nvSpPr>
        <p:spPr bwMode="auto">
          <a:xfrm>
            <a:off x="4734089" y="1585389"/>
            <a:ext cx="2723823" cy="430887"/>
          </a:xfrm>
          <a:prstGeom prst="rect">
            <a:avLst/>
          </a:prstGeom>
          <a:noFill/>
          <a:ln w="9525">
            <a:noFill/>
            <a:miter lim="800000"/>
          </a:ln>
        </p:spPr>
        <p:txBody>
          <a:bodyPr wrap="none">
            <a:spAutoFit/>
          </a:bodyPr>
          <a:lstStyle/>
          <a:p>
            <a:pPr eaLnBrk="1" hangingPunct="1"/>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建立统一战线的依据</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2077720" y="320040"/>
            <a:ext cx="309880" cy="368300"/>
          </a:xfrm>
          <a:prstGeom prst="rect">
            <a:avLst/>
          </a:prstGeom>
          <a:noFill/>
        </p:spPr>
        <p:txBody>
          <a:bodyPr wrap="none" rtlCol="0">
            <a:spAutoFit/>
          </a:bodyPr>
          <a:lstStyle/>
          <a:p>
            <a:endParaRPr lang="zh-CN" altLang="en-US"/>
          </a:p>
        </p:txBody>
      </p:sp>
      <p:grpSp>
        <p:nvGrpSpPr>
          <p:cNvPr id="20" name="组合 19"/>
          <p:cNvGrpSpPr/>
          <p:nvPr/>
        </p:nvGrpSpPr>
        <p:grpSpPr>
          <a:xfrm>
            <a:off x="4153056" y="627921"/>
            <a:ext cx="3885888" cy="670202"/>
            <a:chOff x="9003189" y="740677"/>
            <a:chExt cx="2974957" cy="670202"/>
          </a:xfrm>
        </p:grpSpPr>
        <p:sp>
          <p:nvSpPr>
            <p:cNvPr id="22" name="对角圆角矩形 21"/>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056055" y="868358"/>
              <a:ext cx="2869225" cy="460375"/>
            </a:xfrm>
            <a:prstGeom prst="rect">
              <a:avLst/>
            </a:prstGeom>
          </p:spPr>
          <p:txBody>
            <a:bodyPr wrap="squar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统一战线</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32" name="折角形 31"/>
          <p:cNvSpPr/>
          <p:nvPr/>
        </p:nvSpPr>
        <p:spPr>
          <a:xfrm>
            <a:off x="2077720" y="3048418"/>
            <a:ext cx="3559037" cy="2832514"/>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360723" y="4033109"/>
            <a:ext cx="2951528" cy="961289"/>
          </a:xfrm>
          <a:prstGeom prst="rect">
            <a:avLst/>
          </a:prstGeom>
        </p:spPr>
        <p:txBody>
          <a:bodyPr wrap="square">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rPr>
              <a:t>由</a:t>
            </a:r>
            <a:r>
              <a:rPr lang="zh-CN" altLang="en-US" sz="2000" dirty="0">
                <a:latin typeface="微软雅黑" panose="020B0503020204020204" pitchFamily="34" charset="-122"/>
                <a:ea typeface="微软雅黑" panose="020B0503020204020204" pitchFamily="34" charset="-122"/>
              </a:rPr>
              <a:t>中国半殖民地半封建社会的阶级状况决定</a:t>
            </a:r>
            <a:r>
              <a:rPr lang="zh-CN" altLang="en-US" sz="2000" dirty="0" smtClean="0">
                <a:latin typeface="微软雅黑" panose="020B0503020204020204" pitchFamily="34" charset="-122"/>
                <a:ea typeface="微软雅黑" panose="020B0503020204020204" pitchFamily="34" charset="-122"/>
              </a:rPr>
              <a:t>的</a:t>
            </a:r>
            <a:endParaRPr lang="zh-CN" altLang="en-US" sz="2000" dirty="0">
              <a:latin typeface="微软雅黑" panose="020B0503020204020204" pitchFamily="34" charset="-122"/>
              <a:ea typeface="微软雅黑" panose="020B0503020204020204" pitchFamily="34" charset="-122"/>
            </a:endParaRPr>
          </a:p>
        </p:txBody>
      </p:sp>
      <p:sp>
        <p:nvSpPr>
          <p:cNvPr id="34" name="矩形 33"/>
          <p:cNvSpPr/>
          <p:nvPr/>
        </p:nvSpPr>
        <p:spPr>
          <a:xfrm>
            <a:off x="3424426" y="3244154"/>
            <a:ext cx="902811" cy="523220"/>
          </a:xfrm>
          <a:prstGeom prst="rect">
            <a:avLst/>
          </a:prstGeom>
        </p:spPr>
        <p:txBody>
          <a:bodyPr wrap="none">
            <a:spAutoFit/>
          </a:bodyPr>
          <a:lstStyle/>
          <a:p>
            <a:pPr algn="r"/>
            <a:r>
              <a:rPr lang="zh-CN" altLang="en-US" sz="2800" b="1" dirty="0">
                <a:latin typeface="华文中宋" panose="02010600040101010101" pitchFamily="2" charset="-122"/>
                <a:ea typeface="华文中宋" panose="02010600040101010101" pitchFamily="2" charset="-122"/>
              </a:rPr>
              <a:t>第一</a:t>
            </a:r>
            <a:endParaRPr lang="zh-CN" altLang="en-US" sz="2800" b="1" dirty="0">
              <a:latin typeface="华文中宋" panose="02010600040101010101" pitchFamily="2" charset="-122"/>
              <a:ea typeface="华文中宋" panose="02010600040101010101" pitchFamily="2" charset="-122"/>
            </a:endParaRPr>
          </a:p>
        </p:txBody>
      </p:sp>
      <p:cxnSp>
        <p:nvCxnSpPr>
          <p:cNvPr id="35" name="直接连接符 34"/>
          <p:cNvCxnSpPr/>
          <p:nvPr/>
        </p:nvCxnSpPr>
        <p:spPr>
          <a:xfrm>
            <a:off x="3558008" y="3818391"/>
            <a:ext cx="745161" cy="0"/>
          </a:xfrm>
          <a:prstGeom prst="line">
            <a:avLst/>
          </a:prstGeom>
          <a:ln>
            <a:solidFill>
              <a:srgbClr val="ED9184"/>
            </a:solidFill>
          </a:ln>
        </p:spPr>
        <p:style>
          <a:lnRef idx="1">
            <a:schemeClr val="accent1"/>
          </a:lnRef>
          <a:fillRef idx="0">
            <a:schemeClr val="accent1"/>
          </a:fillRef>
          <a:effectRef idx="0">
            <a:schemeClr val="accent1"/>
          </a:effectRef>
          <a:fontRef idx="minor">
            <a:schemeClr val="tx1"/>
          </a:fontRef>
        </p:style>
      </p:cxnSp>
      <p:sp>
        <p:nvSpPr>
          <p:cNvPr id="36" name="折角形 35"/>
          <p:cNvSpPr/>
          <p:nvPr/>
        </p:nvSpPr>
        <p:spPr>
          <a:xfrm>
            <a:off x="6539230" y="3048418"/>
            <a:ext cx="3559037" cy="2832514"/>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822233" y="4033109"/>
            <a:ext cx="2951528" cy="1477328"/>
          </a:xfrm>
          <a:prstGeom prst="rect">
            <a:avLst/>
          </a:prstGeom>
        </p:spPr>
        <p:txBody>
          <a:bodyPr wrap="square">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rPr>
              <a:t>由</a:t>
            </a:r>
            <a:r>
              <a:rPr lang="zh-CN" altLang="en-US" sz="2000" dirty="0">
                <a:latin typeface="微软雅黑" panose="020B0503020204020204" pitchFamily="34" charset="-122"/>
                <a:ea typeface="微软雅黑" panose="020B0503020204020204" pitchFamily="34" charset="-122"/>
              </a:rPr>
              <a:t>中国革命的长期性、残酷性及其发展的不平衡性所决定</a:t>
            </a:r>
            <a:r>
              <a:rPr lang="zh-CN" altLang="en-US" sz="2000" dirty="0" smtClean="0">
                <a:latin typeface="微软雅黑" panose="020B0503020204020204" pitchFamily="34" charset="-122"/>
                <a:ea typeface="微软雅黑" panose="020B0503020204020204" pitchFamily="34" charset="-122"/>
              </a:rPr>
              <a:t>的</a:t>
            </a:r>
            <a:endParaRPr lang="zh-CN" altLang="en-US" sz="2000" dirty="0">
              <a:latin typeface="微软雅黑" panose="020B0503020204020204" pitchFamily="34" charset="-122"/>
              <a:ea typeface="微软雅黑" panose="020B0503020204020204" pitchFamily="34" charset="-122"/>
            </a:endParaRPr>
          </a:p>
        </p:txBody>
      </p:sp>
      <p:sp>
        <p:nvSpPr>
          <p:cNvPr id="38" name="矩形 37"/>
          <p:cNvSpPr/>
          <p:nvPr/>
        </p:nvSpPr>
        <p:spPr>
          <a:xfrm>
            <a:off x="7885935" y="3244154"/>
            <a:ext cx="902812" cy="523220"/>
          </a:xfrm>
          <a:prstGeom prst="rect">
            <a:avLst/>
          </a:prstGeom>
        </p:spPr>
        <p:txBody>
          <a:bodyPr wrap="none">
            <a:spAutoFit/>
          </a:bodyPr>
          <a:lstStyle/>
          <a:p>
            <a:pPr algn="r"/>
            <a:r>
              <a:rPr lang="zh-CN" altLang="en-US" sz="2800" b="1" dirty="0">
                <a:latin typeface="华文中宋" panose="02010600040101010101" pitchFamily="2" charset="-122"/>
                <a:ea typeface="华文中宋" panose="02010600040101010101" pitchFamily="2" charset="-122"/>
              </a:rPr>
              <a:t>第二</a:t>
            </a:r>
            <a:endParaRPr lang="zh-CN" altLang="en-US" sz="2800" b="1" dirty="0">
              <a:latin typeface="华文中宋" panose="02010600040101010101" pitchFamily="2" charset="-122"/>
              <a:ea typeface="华文中宋" panose="02010600040101010101" pitchFamily="2" charset="-122"/>
            </a:endParaRPr>
          </a:p>
        </p:txBody>
      </p:sp>
      <p:cxnSp>
        <p:nvCxnSpPr>
          <p:cNvPr id="39" name="直接连接符 38"/>
          <p:cNvCxnSpPr/>
          <p:nvPr/>
        </p:nvCxnSpPr>
        <p:spPr>
          <a:xfrm>
            <a:off x="8019518" y="3818391"/>
            <a:ext cx="745161" cy="0"/>
          </a:xfrm>
          <a:prstGeom prst="line">
            <a:avLst/>
          </a:prstGeom>
          <a:ln>
            <a:solidFill>
              <a:srgbClr val="ED9184"/>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0" y="184281"/>
            <a:ext cx="45719" cy="298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2000"/>
          </a:schemeClr>
        </a:solidFill>
        <a:effectLst/>
      </p:bgPr>
    </p:bg>
    <p:spTree>
      <p:nvGrpSpPr>
        <p:cNvPr id="1" name=""/>
        <p:cNvGrpSpPr/>
        <p:nvPr/>
      </p:nvGrpSpPr>
      <p:grpSpPr>
        <a:xfrm>
          <a:off x="0" y="0"/>
          <a:ext cx="0" cy="0"/>
          <a:chOff x="0" y="0"/>
          <a:chExt cx="0" cy="0"/>
        </a:xfrm>
      </p:grpSpPr>
      <p:sp>
        <p:nvSpPr>
          <p:cNvPr id="5" name="矩形 4"/>
          <p:cNvSpPr/>
          <p:nvPr/>
        </p:nvSpPr>
        <p:spPr>
          <a:xfrm>
            <a:off x="6717032" y="0"/>
            <a:ext cx="5474968" cy="6858000"/>
          </a:xfrm>
          <a:prstGeom prst="rect">
            <a:avLst/>
          </a:prstGeom>
          <a:gradFill>
            <a:gsLst>
              <a:gs pos="39000">
                <a:srgbClr val="9D211B"/>
              </a:gs>
              <a:gs pos="100000">
                <a:schemeClr val="tx1">
                  <a:lumMod val="65000"/>
                  <a:lumOff val="3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100" y="-119598"/>
            <a:ext cx="6799087" cy="7026412"/>
          </a:xfrm>
          <a:prstGeom prst="rect">
            <a:avLst/>
          </a:prstGeom>
          <a:effectLst>
            <a:outerShdw blurRad="508000" dist="177800" dir="2700000" algn="tl" rotWithShape="0">
              <a:prstClr val="black">
                <a:alpha val="40000"/>
              </a:prstClr>
            </a:outerShdw>
          </a:effectLst>
        </p:spPr>
      </p:pic>
      <p:sp>
        <p:nvSpPr>
          <p:cNvPr id="20" name="文本框 19"/>
          <p:cNvSpPr txBox="1"/>
          <p:nvPr/>
        </p:nvSpPr>
        <p:spPr>
          <a:xfrm>
            <a:off x="-547368" y="6163537"/>
            <a:ext cx="2685606" cy="276999"/>
          </a:xfrm>
          <a:prstGeom prst="rect">
            <a:avLst/>
          </a:prstGeom>
          <a:noFill/>
        </p:spPr>
        <p:txBody>
          <a:bodyPr vert="horz" wrap="square" rtlCol="0">
            <a:spAutoFit/>
          </a:bodyPr>
          <a:lstStyle/>
          <a:p>
            <a:pPr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上海外滩</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12</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号</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7429681" y="1373194"/>
            <a:ext cx="4004946" cy="4343346"/>
            <a:chOff x="795654" y="1626325"/>
            <a:chExt cx="4004946" cy="4343346"/>
          </a:xfrm>
        </p:grpSpPr>
        <p:sp>
          <p:nvSpPr>
            <p:cNvPr id="30" name="矩形 29"/>
            <p:cNvSpPr/>
            <p:nvPr/>
          </p:nvSpPr>
          <p:spPr>
            <a:xfrm>
              <a:off x="795654" y="1722354"/>
              <a:ext cx="4004946" cy="4247317"/>
            </a:xfrm>
            <a:prstGeom prst="rect">
              <a:avLst/>
            </a:prstGeom>
          </p:spPr>
          <p:txBody>
            <a:bodyPr wrap="square">
              <a:spAutoFit/>
            </a:bodyPr>
            <a:lstStyle/>
            <a:p>
              <a:pPr algn="just">
                <a:lnSpc>
                  <a:spcPct val="15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指帝国主义列强通过政治的、经济的和文化的侵略，强迫清政府签订一系列不平等条约，不但操纵中国的财政和经济命脉，而且操纵了中国的政治和军事力量。中国实际上长期处于多个帝国主义国家的统治或半统治之下，没有完整的主权，没有国家的统一。</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1060258" y="1626325"/>
              <a:ext cx="2938115" cy="646331"/>
            </a:xfrm>
            <a:prstGeom prst="rect">
              <a:avLst/>
            </a:prstGeom>
            <a:noFill/>
          </p:spPr>
          <p:txBody>
            <a:bodyPr wrap="square" rtlCol="0">
              <a:spAutoFit/>
            </a:bodyPr>
            <a:lstStyle/>
            <a:p>
              <a:pPr algn="ctr"/>
              <a:r>
                <a:rPr lang="zh-CN" altLang="en-US"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“半殖民地”</a:t>
              </a:r>
              <a:endParaRPr lang="zh-CN" altLang="en-US"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9" name="矩形 8"/>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一、新民主主义革命理论形成的依据是什么？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流程图: 过程 30"/>
          <p:cNvSpPr/>
          <p:nvPr/>
        </p:nvSpPr>
        <p:spPr>
          <a:xfrm flipH="1">
            <a:off x="5372847" y="0"/>
            <a:ext cx="6827717" cy="6858001"/>
          </a:xfrm>
          <a:prstGeom prst="flowChartProcess">
            <a:avLst/>
          </a:prstGeom>
          <a:gradFill>
            <a:gsLst>
              <a:gs pos="0">
                <a:schemeClr val="accent1">
                  <a:lumMod val="20000"/>
                  <a:lumOff val="80000"/>
                </a:schemeClr>
              </a:gs>
              <a:gs pos="100000">
                <a:schemeClr val="bg1">
                  <a:lumMod val="8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流程图: 过程 3"/>
          <p:cNvSpPr/>
          <p:nvPr/>
        </p:nvSpPr>
        <p:spPr>
          <a:xfrm>
            <a:off x="-1" y="-4445"/>
            <a:ext cx="6827717" cy="6862619"/>
          </a:xfrm>
          <a:prstGeom prst="flowChartProcess">
            <a:avLst/>
          </a:prstGeom>
          <a:gradFill>
            <a:gsLst>
              <a:gs pos="0">
                <a:srgbClr val="FBECC4"/>
              </a:gs>
              <a:gs pos="100000">
                <a:srgbClr val="F6CBBA">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Shape 47654"/>
          <p:cNvSpPr/>
          <p:nvPr/>
        </p:nvSpPr>
        <p:spPr>
          <a:xfrm flipV="1">
            <a:off x="1409314" y="1953753"/>
            <a:ext cx="5418403" cy="20747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6179" y="0"/>
                </a:lnTo>
                <a:lnTo>
                  <a:pt x="0" y="0"/>
                </a:lnTo>
                <a:close/>
              </a:path>
            </a:pathLst>
          </a:custGeom>
          <a:gradFill>
            <a:gsLst>
              <a:gs pos="0">
                <a:srgbClr val="B0261F"/>
              </a:gs>
              <a:gs pos="100000">
                <a:srgbClr val="B0261F">
                  <a:alpha val="0"/>
                </a:srgbClr>
              </a:gs>
            </a:gsLst>
            <a:lin ang="0" scaled="0"/>
          </a:gradFill>
          <a:ln>
            <a:noFill/>
          </a:ln>
          <a:effectLst>
            <a:outerShdw blurRad="330200" dist="139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4000" tIns="108000" rIns="324000" bIns="108000" numCol="1" spcCol="0" rtlCol="0" fromWordArt="0" anchor="ctr" anchorCtr="0" forceAA="0" compatLnSpc="1">
            <a:noAutofit/>
          </a:bodyPr>
          <a:lstStyle/>
          <a:p>
            <a:pPr algn="just"/>
            <a:endParaRPr sz="1600">
              <a:solidFill>
                <a:schemeClr val="lt1"/>
              </a:solidFill>
            </a:endParaRPr>
          </a:p>
        </p:txBody>
      </p:sp>
      <p:sp>
        <p:nvSpPr>
          <p:cNvPr id="19" name="Shape 47654"/>
          <p:cNvSpPr/>
          <p:nvPr/>
        </p:nvSpPr>
        <p:spPr>
          <a:xfrm rot="10800000" flipV="1">
            <a:off x="5372849" y="2575773"/>
            <a:ext cx="5418403" cy="2003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16179" y="0"/>
                </a:lnTo>
                <a:lnTo>
                  <a:pt x="0" y="0"/>
                </a:lnTo>
                <a:close/>
              </a:path>
            </a:pathLst>
          </a:custGeom>
          <a:gradFill>
            <a:gsLst>
              <a:gs pos="0">
                <a:schemeClr val="bg1">
                  <a:lumMod val="50000"/>
                </a:schemeClr>
              </a:gs>
              <a:gs pos="100000">
                <a:schemeClr val="bg1">
                  <a:lumMod val="75000"/>
                  <a:alpha val="0"/>
                </a:schemeClr>
              </a:gs>
            </a:gsLst>
            <a:lin ang="0" scaled="0"/>
          </a:gradFill>
          <a:ln>
            <a:noFill/>
          </a:ln>
          <a:effectLst>
            <a:outerShdw blurRad="330200" dist="139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24000" tIns="108000" rIns="324000" bIns="108000" numCol="1" spcCol="0" rtlCol="0" fromWordArt="0" anchor="ctr" anchorCtr="0" forceAA="0" compatLnSpc="1">
            <a:noAutofit/>
          </a:bodyPr>
          <a:lstStyle/>
          <a:p>
            <a:pPr algn="just"/>
            <a:endParaRPr sz="1600">
              <a:solidFill>
                <a:schemeClr val="lt1"/>
              </a:solidFill>
            </a:endParaRPr>
          </a:p>
        </p:txBody>
      </p:sp>
      <p:sp>
        <p:nvSpPr>
          <p:cNvPr id="21" name="矩形: 对角圆角 20"/>
          <p:cNvSpPr/>
          <p:nvPr/>
        </p:nvSpPr>
        <p:spPr>
          <a:xfrm>
            <a:off x="1748309" y="2517758"/>
            <a:ext cx="154816" cy="165432"/>
          </a:xfrm>
          <a:prstGeom prst="round2DiagRect">
            <a:avLst>
              <a:gd name="adj1" fmla="val 4488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070254" y="2350509"/>
            <a:ext cx="3078219" cy="430887"/>
          </a:xfrm>
          <a:prstGeom prst="rect">
            <a:avLst/>
          </a:prstGeom>
          <a:noFill/>
        </p:spPr>
        <p:txBody>
          <a:bodyPr wrap="square" rtlCol="0">
            <a:spAutoFit/>
          </a:bodyPr>
          <a:lstStyle/>
          <a:p>
            <a:r>
              <a:rPr lang="zh-CN" altLang="zh-CN"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北伐战争胜利</a:t>
            </a:r>
            <a:endParaRPr lang="zh-CN" altLang="zh-CN"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3" name="矩形: 对角圆角 22"/>
          <p:cNvSpPr/>
          <p:nvPr/>
        </p:nvSpPr>
        <p:spPr>
          <a:xfrm>
            <a:off x="1748309" y="3057737"/>
            <a:ext cx="154816" cy="165432"/>
          </a:xfrm>
          <a:prstGeom prst="round2DiagRect">
            <a:avLst>
              <a:gd name="adj1" fmla="val 4488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070254" y="2801037"/>
            <a:ext cx="3603260" cy="598805"/>
          </a:xfrm>
          <a:prstGeom prst="rect">
            <a:avLst/>
          </a:prstGeom>
          <a:noFill/>
        </p:spPr>
        <p:txBody>
          <a:bodyPr wrap="square" rtlCol="0">
            <a:spAutoFit/>
          </a:bodyPr>
          <a:lstStyle/>
          <a:p>
            <a:pPr>
              <a:lnSpc>
                <a:spcPct val="150000"/>
              </a:lnSpc>
            </a:pPr>
            <a:r>
              <a:rPr lang="zh-CN" altLang="zh-CN"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anose="02020603050405020304" pitchFamily="18" charset="0"/>
              </a:rPr>
              <a:t>土地革命兴起</a:t>
            </a:r>
            <a:endParaRPr lang="zh-CN" altLang="zh-CN"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5" name="矩形: 对角圆角 24"/>
          <p:cNvSpPr/>
          <p:nvPr/>
        </p:nvSpPr>
        <p:spPr>
          <a:xfrm>
            <a:off x="7142631" y="3153824"/>
            <a:ext cx="154816" cy="165432"/>
          </a:xfrm>
          <a:prstGeom prst="round2DiagRect">
            <a:avLst>
              <a:gd name="adj1" fmla="val 4488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464576" y="2997461"/>
            <a:ext cx="3712588" cy="430887"/>
          </a:xfrm>
          <a:prstGeom prst="rect">
            <a:avLst/>
          </a:prstGeom>
          <a:noFill/>
        </p:spPr>
        <p:txBody>
          <a:bodyPr wrap="square" rtlCol="0">
            <a:spAutoFit/>
          </a:bodyPr>
          <a:lstStyle/>
          <a:p>
            <a:r>
              <a:rPr lang="zh-CN" altLang="en-US"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国民革命失败</a:t>
            </a:r>
            <a:endParaRPr lang="zh-CN" altLang="zh-CN"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7" name="矩形: 对角圆角 26"/>
          <p:cNvSpPr/>
          <p:nvPr/>
        </p:nvSpPr>
        <p:spPr>
          <a:xfrm>
            <a:off x="7142631" y="3693803"/>
            <a:ext cx="154816" cy="165432"/>
          </a:xfrm>
          <a:prstGeom prst="round2DiagRect">
            <a:avLst>
              <a:gd name="adj1" fmla="val 44889"/>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464575" y="3447989"/>
            <a:ext cx="3712589" cy="600164"/>
          </a:xfrm>
          <a:prstGeom prst="rect">
            <a:avLst/>
          </a:prstGeom>
          <a:noFill/>
        </p:spPr>
        <p:txBody>
          <a:bodyPr wrap="square" rtlCol="0">
            <a:spAutoFit/>
          </a:bodyPr>
          <a:lstStyle/>
          <a:p>
            <a:pPr>
              <a:lnSpc>
                <a:spcPct val="150000"/>
              </a:lnSpc>
            </a:pPr>
            <a:r>
              <a:rPr lang="zh-CN" altLang="en-US"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宋体" panose="02010600030101010101" pitchFamily="2" charset="-122"/>
              </a:rPr>
              <a:t>第五次反“围剿”失败</a:t>
            </a:r>
            <a:endParaRPr lang="zh-CN" altLang="zh-CN" sz="2200" b="1" kern="1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30" name="文本框 29"/>
          <p:cNvSpPr txBox="1"/>
          <p:nvPr/>
        </p:nvSpPr>
        <p:spPr>
          <a:xfrm>
            <a:off x="1029842" y="1342374"/>
            <a:ext cx="2842042" cy="707886"/>
          </a:xfrm>
          <a:prstGeom prst="rect">
            <a:avLst/>
          </a:prstGeom>
          <a:noFill/>
        </p:spPr>
        <p:txBody>
          <a:bodyPr wrap="square" rtlCol="0">
            <a:spAutoFit/>
          </a:bodyPr>
          <a:lstStyle/>
          <a:p>
            <a:pPr algn="ctr"/>
            <a:r>
              <a:rPr lang="zh-CN" altLang="zh-CN" sz="4000" dirty="0">
                <a:solidFill>
                  <a:srgbClr val="AF1E22"/>
                </a:solidFill>
                <a:latin typeface="方正超粗黑简体" panose="02000000000000000000" pitchFamily="2" charset="-122"/>
                <a:ea typeface="方正超粗黑简体" panose="02000000000000000000" pitchFamily="2" charset="-122"/>
              </a:rPr>
              <a:t>两次胜利</a:t>
            </a:r>
            <a:endParaRPr lang="zh-CN" altLang="en-US" sz="4000" dirty="0">
              <a:solidFill>
                <a:srgbClr val="AF1E22"/>
              </a:solidFill>
              <a:latin typeface="方正超粗黑简体" panose="02000000000000000000" pitchFamily="2" charset="-122"/>
              <a:ea typeface="方正超粗黑简体" panose="02000000000000000000" pitchFamily="2" charset="-122"/>
            </a:endParaRPr>
          </a:p>
        </p:txBody>
      </p:sp>
      <p:sp>
        <p:nvSpPr>
          <p:cNvPr id="20" name="文本框 19"/>
          <p:cNvSpPr txBox="1"/>
          <p:nvPr/>
        </p:nvSpPr>
        <p:spPr>
          <a:xfrm>
            <a:off x="8320116" y="1953904"/>
            <a:ext cx="2842042" cy="707886"/>
          </a:xfrm>
          <a:prstGeom prst="rect">
            <a:avLst/>
          </a:prstGeom>
          <a:noFill/>
        </p:spPr>
        <p:txBody>
          <a:bodyPr wrap="square" rtlCol="0">
            <a:spAutoFit/>
          </a:bodyPr>
          <a:lstStyle/>
          <a:p>
            <a:pPr algn="ctr"/>
            <a:r>
              <a:rPr lang="zh-CN" altLang="zh-CN" sz="4000" dirty="0">
                <a:solidFill>
                  <a:schemeClr val="tx1">
                    <a:lumMod val="65000"/>
                    <a:lumOff val="35000"/>
                  </a:schemeClr>
                </a:solidFill>
                <a:latin typeface="方正超粗黑简体" panose="02000000000000000000" pitchFamily="2" charset="-122"/>
                <a:ea typeface="方正超粗黑简体" panose="02000000000000000000" pitchFamily="2" charset="-122"/>
              </a:rPr>
              <a:t>两次</a:t>
            </a:r>
            <a:r>
              <a:rPr lang="zh-CN" altLang="en-US" sz="4000" dirty="0">
                <a:solidFill>
                  <a:schemeClr val="tx1">
                    <a:lumMod val="65000"/>
                    <a:lumOff val="35000"/>
                  </a:schemeClr>
                </a:solidFill>
                <a:latin typeface="方正超粗黑简体" panose="02000000000000000000" pitchFamily="2" charset="-122"/>
                <a:ea typeface="方正超粗黑简体" panose="02000000000000000000" pitchFamily="2" charset="-122"/>
              </a:rPr>
              <a:t>失败</a:t>
            </a:r>
            <a:endParaRPr lang="zh-CN" altLang="en-US" sz="4000" dirty="0">
              <a:solidFill>
                <a:schemeClr val="tx1">
                  <a:lumMod val="65000"/>
                  <a:lumOff val="35000"/>
                </a:schemeClr>
              </a:solidFill>
              <a:latin typeface="方正超粗黑简体" panose="02000000000000000000" pitchFamily="2" charset="-122"/>
              <a:ea typeface="方正超粗黑简体" panose="02000000000000000000" pitchFamily="2" charset="-122"/>
            </a:endParaRPr>
          </a:p>
        </p:txBody>
      </p:sp>
      <p:sp>
        <p:nvSpPr>
          <p:cNvPr id="32" name="矩形 31"/>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8382738" y="6440536"/>
            <a:ext cx="3743923" cy="323165"/>
          </a:xfrm>
          <a:prstGeom prst="rect">
            <a:avLst/>
          </a:prstGeom>
          <a:noFill/>
        </p:spPr>
        <p:txBody>
          <a:bodyPr wrap="square" rtlCol="0">
            <a:spAutoFit/>
          </a:bodyPr>
          <a:lstStyle/>
          <a:p>
            <a:pPr algn="r">
              <a:lnSpc>
                <a:spcPct val="150000"/>
              </a:lnSpc>
            </a:pPr>
            <a:r>
              <a:rPr lang="en-US" altLang="zh-CN" sz="1000" b="1" spc="120" dirty="0">
                <a:solidFill>
                  <a:schemeClr val="bg1">
                    <a:lumMod val="50000"/>
                  </a:schemeClr>
                </a:solidFill>
                <a:latin typeface="微软雅黑" panose="020B0503020204020204" pitchFamily="34" charset="-122"/>
                <a:ea typeface="微软雅黑" panose="020B0503020204020204" pitchFamily="34" charset="-122"/>
              </a:rPr>
              <a:t>《</a:t>
            </a: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r>
              <a:rPr lang="en-US" altLang="zh-CN" sz="1000" b="1" spc="120"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对角圆角 27"/>
          <p:cNvSpPr/>
          <p:nvPr/>
        </p:nvSpPr>
        <p:spPr>
          <a:xfrm>
            <a:off x="-1" y="5006889"/>
            <a:ext cx="12192000" cy="1851112"/>
          </a:xfrm>
          <a:prstGeom prst="round2DiagRect">
            <a:avLst>
              <a:gd name="adj1" fmla="val 0"/>
              <a:gd name="adj2" fmla="val 0"/>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20820" y="5194708"/>
            <a:ext cx="10350361" cy="961289"/>
          </a:xfrm>
          <a:prstGeom prst="rect">
            <a:avLst/>
          </a:prstGeom>
        </p:spPr>
        <p:txBody>
          <a:bodyPr wrap="square">
            <a:spAutoFit/>
          </a:bodyPr>
          <a:lstStyle/>
          <a:p>
            <a:pPr algn="ctr">
              <a:lnSpc>
                <a:spcPct val="150000"/>
              </a:lnSpc>
              <a:spcAft>
                <a:spcPts val="0"/>
              </a:spcAft>
            </a:pPr>
            <a:r>
              <a:rPr lang="en-US" altLang="zh-CN" sz="2000" b="1" kern="100"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2000" b="1" kern="100"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宋体" panose="02010600030101010101" pitchFamily="2" charset="-122"/>
              </a:rPr>
              <a:t>两次胜利和两次失败，</a:t>
            </a:r>
            <a:endParaRPr lang="en-US" altLang="zh-CN" sz="2000" b="1" kern="100"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宋体" panose="02010600030101010101" pitchFamily="2" charset="-122"/>
            </a:endParaRPr>
          </a:p>
          <a:p>
            <a:pPr algn="ctr">
              <a:lnSpc>
                <a:spcPct val="150000"/>
              </a:lnSpc>
              <a:spcAft>
                <a:spcPts val="0"/>
              </a:spcAft>
            </a:pPr>
            <a:r>
              <a:rPr lang="zh-CN" altLang="zh-CN" sz="2000" b="1" kern="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宋体" panose="02010600030101010101" pitchFamily="2" charset="-122"/>
              </a:rPr>
              <a:t>为中国共产党认识中国革命的客观规律提供了实践经验</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文本框 3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5519" y="0"/>
            <a:ext cx="14517358" cy="6858000"/>
          </a:xfrm>
          <a:prstGeom prst="rect">
            <a:avLst/>
          </a:prstGeom>
        </p:spPr>
      </p:pic>
      <p:sp>
        <p:nvSpPr>
          <p:cNvPr id="16" name="矩形 15"/>
          <p:cNvSpPr/>
          <p:nvPr/>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对角圆角 27"/>
          <p:cNvSpPr/>
          <p:nvPr/>
        </p:nvSpPr>
        <p:spPr>
          <a:xfrm>
            <a:off x="-843946" y="932686"/>
            <a:ext cx="6939946" cy="5925313"/>
          </a:xfrm>
          <a:prstGeom prst="round2DiagRect">
            <a:avLst>
              <a:gd name="adj1" fmla="val 0"/>
              <a:gd name="adj2" fmla="val 0"/>
            </a:avLst>
          </a:prstGeom>
          <a:gradFill flip="none" rotWithShape="1">
            <a:gsLst>
              <a:gs pos="27000">
                <a:srgbClr val="ED9184"/>
              </a:gs>
              <a:gs pos="0">
                <a:srgbClr val="ED9184">
                  <a:alpha val="0"/>
                </a:srgbClr>
              </a:gs>
              <a:gs pos="100000">
                <a:srgbClr val="B0261F"/>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对角圆角 27"/>
          <p:cNvSpPr/>
          <p:nvPr/>
        </p:nvSpPr>
        <p:spPr>
          <a:xfrm>
            <a:off x="6096000" y="800100"/>
            <a:ext cx="7302500" cy="6057900"/>
          </a:xfrm>
          <a:prstGeom prst="round2DiagRect">
            <a:avLst>
              <a:gd name="adj1" fmla="val 0"/>
              <a:gd name="adj2" fmla="val 0"/>
            </a:avLst>
          </a:prstGeom>
          <a:gradFill flip="none" rotWithShape="1">
            <a:gsLst>
              <a:gs pos="0">
                <a:srgbClr val="EFC879">
                  <a:alpha val="0"/>
                </a:srgbClr>
              </a:gs>
              <a:gs pos="100000">
                <a:srgbClr val="E97C30"/>
              </a:gs>
              <a:gs pos="29000">
                <a:srgbClr val="EFC879"/>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ectangle 15"/>
          <p:cNvSpPr/>
          <p:nvPr/>
        </p:nvSpPr>
        <p:spPr>
          <a:xfrm>
            <a:off x="6693069" y="2580008"/>
            <a:ext cx="5142271" cy="1198880"/>
          </a:xfrm>
          <a:prstGeom prst="rect">
            <a:avLst/>
          </a:prstGeom>
          <a:effectLst/>
        </p:spPr>
        <p:txBody>
          <a:bodyPr wrap="square">
            <a:sp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工人阶级</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同非劳动人民的联盟</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圆角 21"/>
          <p:cNvSpPr/>
          <p:nvPr/>
        </p:nvSpPr>
        <p:spPr>
          <a:xfrm>
            <a:off x="449015" y="3877624"/>
            <a:ext cx="5178886" cy="2047690"/>
          </a:xfrm>
          <a:prstGeom prst="roundRect">
            <a:avLst>
              <a:gd name="adj" fmla="val 11937"/>
            </a:avLst>
          </a:prstGeom>
          <a:gradFill flip="none" rotWithShape="1">
            <a:gsLst>
              <a:gs pos="68000">
                <a:srgbClr val="FFFFFF"/>
              </a:gs>
              <a:gs pos="34000">
                <a:srgbClr val="FFFFFF">
                  <a:alpha val="71000"/>
                </a:srgbClr>
              </a:gs>
              <a:gs pos="0">
                <a:schemeClr val="bg1">
                  <a:alpha val="0"/>
                </a:schemeClr>
              </a:gs>
              <a:gs pos="100000">
                <a:schemeClr val="bg1">
                  <a:alpha val="92000"/>
                </a:schemeClr>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526905" y="4251903"/>
            <a:ext cx="2920595" cy="1249766"/>
          </a:xfrm>
          <a:prstGeom prst="rect">
            <a:avLst/>
          </a:prstGeom>
        </p:spPr>
        <p:txBody>
          <a:bodyPr wrap="square">
            <a:spAutoFit/>
          </a:bodyPr>
          <a:lstStyle/>
          <a:p>
            <a:pPr algn="ctr" fontAlgn="auto">
              <a:lnSpc>
                <a:spcPct val="130000"/>
              </a:lnSpc>
            </a:pPr>
            <a:r>
              <a:rPr lang="zh-CN" altLang="en-US" sz="3000" b="1" dirty="0">
                <a:latin typeface="华文新魏" panose="02010800040101010101" pitchFamily="2" charset="-122"/>
                <a:ea typeface="华文新魏" panose="02010800040101010101" pitchFamily="2" charset="-122"/>
                <a:sym typeface="+mn-ea"/>
              </a:rPr>
              <a:t>主要是工农联盟统一战线的基础</a:t>
            </a:r>
            <a:endParaRPr lang="zh-CN" altLang="en-US" sz="3000" b="1" dirty="0">
              <a:latin typeface="华文新魏" panose="02010800040101010101" pitchFamily="2" charset="-122"/>
              <a:ea typeface="华文新魏" panose="02010800040101010101" pitchFamily="2" charset="-122"/>
              <a:sym typeface="+mn-ea"/>
            </a:endParaRPr>
          </a:p>
        </p:txBody>
      </p:sp>
      <p:sp>
        <p:nvSpPr>
          <p:cNvPr id="30" name="Rectangle 15"/>
          <p:cNvSpPr/>
          <p:nvPr/>
        </p:nvSpPr>
        <p:spPr>
          <a:xfrm>
            <a:off x="452898" y="2611758"/>
            <a:ext cx="5142271" cy="1135054"/>
          </a:xfrm>
          <a:prstGeom prst="rect">
            <a:avLst/>
          </a:prstGeom>
          <a:effectLst/>
        </p:spPr>
        <p:txBody>
          <a:bodyPr wrap="square">
            <a:sp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工人阶级同农民阶级、广大知识分子</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及其他劳动者的联盟</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4" name="矩形: 圆角 33"/>
          <p:cNvSpPr/>
          <p:nvPr/>
        </p:nvSpPr>
        <p:spPr>
          <a:xfrm>
            <a:off x="6597046" y="3877624"/>
            <a:ext cx="5178886" cy="2083249"/>
          </a:xfrm>
          <a:prstGeom prst="roundRect">
            <a:avLst>
              <a:gd name="adj" fmla="val 11937"/>
            </a:avLst>
          </a:prstGeom>
          <a:gradFill flip="none" rotWithShape="1">
            <a:gsLst>
              <a:gs pos="68000">
                <a:srgbClr val="FFFFFF"/>
              </a:gs>
              <a:gs pos="34000">
                <a:srgbClr val="FFFFFF">
                  <a:alpha val="71000"/>
                </a:srgbClr>
              </a:gs>
              <a:gs pos="0">
                <a:schemeClr val="bg1">
                  <a:alpha val="0"/>
                </a:schemeClr>
              </a:gs>
              <a:gs pos="100000">
                <a:schemeClr val="bg1">
                  <a:alpha val="96000"/>
                </a:scheme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656229" y="4251903"/>
            <a:ext cx="5178886" cy="1249766"/>
          </a:xfrm>
          <a:prstGeom prst="rect">
            <a:avLst/>
          </a:prstGeom>
        </p:spPr>
        <p:txBody>
          <a:bodyPr wrap="square">
            <a:spAutoFit/>
          </a:bodyPr>
          <a:lstStyle/>
          <a:p>
            <a:pPr algn="ctr">
              <a:lnSpc>
                <a:spcPct val="130000"/>
              </a:lnSpc>
            </a:pPr>
            <a:r>
              <a:rPr lang="zh-CN" altLang="en-US" sz="3000" b="1" dirty="0">
                <a:latin typeface="华文新魏" panose="02010800040101010101" pitchFamily="2" charset="-122"/>
                <a:ea typeface="华文新魏" panose="02010800040101010101" pitchFamily="2" charset="-122"/>
                <a:sym typeface="+mn-ea"/>
              </a:rPr>
              <a:t>主要是与</a:t>
            </a:r>
            <a:endParaRPr lang="en-US" altLang="zh-CN" sz="3000" b="1" dirty="0">
              <a:latin typeface="华文新魏" panose="02010800040101010101" pitchFamily="2" charset="-122"/>
              <a:ea typeface="华文新魏" panose="02010800040101010101" pitchFamily="2" charset="-122"/>
              <a:sym typeface="+mn-ea"/>
            </a:endParaRPr>
          </a:p>
          <a:p>
            <a:pPr algn="ctr">
              <a:lnSpc>
                <a:spcPct val="130000"/>
              </a:lnSpc>
            </a:pPr>
            <a:r>
              <a:rPr lang="zh-CN" altLang="en-US" sz="3000" b="1" dirty="0">
                <a:latin typeface="华文新魏" panose="02010800040101010101" pitchFamily="2" charset="-122"/>
                <a:ea typeface="华文新魏" panose="02010800040101010101" pitchFamily="2" charset="-122"/>
                <a:sym typeface="+mn-ea"/>
              </a:rPr>
              <a:t>民族资产阶级的联盟</a:t>
            </a:r>
            <a:endParaRPr lang="zh-CN" altLang="en-US" sz="3000" b="1" dirty="0">
              <a:latin typeface="华文新魏" panose="02010800040101010101" pitchFamily="2" charset="-122"/>
              <a:ea typeface="华文新魏" panose="02010800040101010101" pitchFamily="2" charset="-122"/>
              <a:sym typeface="+mn-ea"/>
            </a:endParaRPr>
          </a:p>
        </p:txBody>
      </p:sp>
      <p:sp>
        <p:nvSpPr>
          <p:cNvPr id="33" name="矩形 32"/>
          <p:cNvSpPr/>
          <p:nvPr/>
        </p:nvSpPr>
        <p:spPr>
          <a:xfrm>
            <a:off x="4593024" y="1542938"/>
            <a:ext cx="3005951" cy="546816"/>
          </a:xfrm>
          <a:prstGeom prst="rect">
            <a:avLst/>
          </a:prstGeom>
        </p:spPr>
        <p:txBody>
          <a:bodyPr wrap="none">
            <a:spAutoFit/>
          </a:bodyPr>
          <a:lstStyle/>
          <a:p>
            <a:pPr algn="ctr">
              <a:lnSpc>
                <a:spcPct val="150000"/>
              </a:lnSpc>
            </a:pPr>
            <a:r>
              <a:rPr lang="zh-CN" altLang="zh-CN" sz="2200" b="1" dirty="0">
                <a:solidFill>
                  <a:schemeClr val="bg1"/>
                </a:solidFill>
                <a:effectLst>
                  <a:outerShdw blurRad="190500" dist="76200" dir="1200000" algn="l" rotWithShape="0">
                    <a:prstClr val="black"/>
                  </a:outerShdw>
                </a:effectLst>
                <a:latin typeface="微软雅黑" panose="020B0503020204020204" pitchFamily="34" charset="-122"/>
                <a:ea typeface="微软雅黑" panose="020B0503020204020204" pitchFamily="34" charset="-122"/>
              </a:rPr>
              <a:t>党领导的革命统一战线</a:t>
            </a:r>
            <a:endParaRPr lang="zh-CN" altLang="en-US" sz="2200" b="1" dirty="0">
              <a:solidFill>
                <a:schemeClr val="bg1"/>
              </a:solidFill>
              <a:effectLst>
                <a:outerShdw blurRad="190500" dist="76200" dir="1200000" algn="l" rotWithShape="0">
                  <a:prstClr val="black"/>
                </a:outerShdw>
              </a:effectLst>
            </a:endParaRPr>
          </a:p>
        </p:txBody>
      </p:sp>
      <p:cxnSp>
        <p:nvCxnSpPr>
          <p:cNvPr id="37" name="直接连接符 36"/>
          <p:cNvCxnSpPr>
            <a:stCxn id="33" idx="2"/>
          </p:cNvCxnSpPr>
          <p:nvPr/>
        </p:nvCxnSpPr>
        <p:spPr>
          <a:xfrm>
            <a:off x="6096000" y="2089754"/>
            <a:ext cx="0" cy="4768246"/>
          </a:xfrm>
          <a:prstGeom prst="line">
            <a:avLst/>
          </a:prstGeom>
          <a:ln w="38100">
            <a:gradFill flip="none" rotWithShape="1">
              <a:gsLst>
                <a:gs pos="0">
                  <a:srgbClr val="FFF8C1"/>
                </a:gs>
                <a:gs pos="70000">
                  <a:srgbClr val="FFF8C1">
                    <a:alpha val="72000"/>
                  </a:srgbClr>
                </a:gs>
                <a:gs pos="100000">
                  <a:srgbClr val="FFF8C1">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4153056" y="627921"/>
            <a:ext cx="3885888" cy="670202"/>
            <a:chOff x="9003189" y="740677"/>
            <a:chExt cx="2974957" cy="670202"/>
          </a:xfrm>
        </p:grpSpPr>
        <p:sp>
          <p:nvSpPr>
            <p:cNvPr id="21" name="对角圆角矩形 20"/>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056055" y="868358"/>
              <a:ext cx="2869225" cy="460375"/>
            </a:xfrm>
            <a:prstGeom prst="rect">
              <a:avLst/>
            </a:prstGeom>
          </p:spPr>
          <p:txBody>
            <a:bodyPr wrap="squar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统一战线</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5" name="矩形 24"/>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9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duotone>
              <a:schemeClr val="accent2">
                <a:shade val="45000"/>
                <a:satMod val="135000"/>
              </a:schemeClr>
              <a:prstClr val="white"/>
            </a:duotone>
            <a:extLst>
              <a:ext uri="{28A0092B-C50C-407E-A947-70E740481C1C}">
                <a14:useLocalDpi xmlns:a14="http://schemas.microsoft.com/office/drawing/2010/main" val="0"/>
              </a:ext>
            </a:extLst>
          </a:blip>
          <a:srcRect t="1837" b="58414"/>
          <a:stretch>
            <a:fillRect/>
          </a:stretch>
        </p:blipFill>
        <p:spPr>
          <a:xfrm>
            <a:off x="0" y="3611590"/>
            <a:ext cx="12192000" cy="3246410"/>
          </a:xfrm>
          <a:prstGeom prst="rect">
            <a:avLst/>
          </a:prstGeom>
        </p:spPr>
      </p:pic>
      <p:sp>
        <p:nvSpPr>
          <p:cNvPr id="66" name="ï$lïďe"/>
          <p:cNvSpPr/>
          <p:nvPr/>
        </p:nvSpPr>
        <p:spPr>
          <a:xfrm>
            <a:off x="678076" y="2296295"/>
            <a:ext cx="2466609" cy="3489779"/>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49" name="Oval 58"/>
          <p:cNvSpPr/>
          <p:nvPr/>
        </p:nvSpPr>
        <p:spPr>
          <a:xfrm>
            <a:off x="1585318" y="1968416"/>
            <a:ext cx="652124" cy="652124"/>
          </a:xfrm>
          <a:prstGeom prst="ellipse">
            <a:avLst/>
          </a:prstGeom>
          <a:gradFill>
            <a:gsLst>
              <a:gs pos="0">
                <a:srgbClr val="791A15"/>
              </a:gs>
              <a:gs pos="100000">
                <a:srgbClr val="B0261F"/>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一</a:t>
            </a:r>
            <a:endParaRPr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38" name="矩形 37"/>
          <p:cNvSpPr/>
          <p:nvPr/>
        </p:nvSpPr>
        <p:spPr>
          <a:xfrm>
            <a:off x="987252" y="2743209"/>
            <a:ext cx="2112317" cy="853567"/>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建立巩固的工农联盟</a:t>
            </a:r>
            <a:endParaRPr lang="zh-CN" altLang="en-US" sz="2000" dirty="0">
              <a:latin typeface="微软雅黑" panose="020B0503020204020204" pitchFamily="34" charset="-122"/>
              <a:ea typeface="微软雅黑" panose="020B0503020204020204" pitchFamily="34" charset="-122"/>
            </a:endParaRPr>
          </a:p>
        </p:txBody>
      </p:sp>
      <p:sp>
        <p:nvSpPr>
          <p:cNvPr id="73" name="ï$lïďe"/>
          <p:cNvSpPr/>
          <p:nvPr/>
        </p:nvSpPr>
        <p:spPr>
          <a:xfrm>
            <a:off x="3488802" y="2311931"/>
            <a:ext cx="2466609" cy="3489779"/>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74" name="Oval 58"/>
          <p:cNvSpPr/>
          <p:nvPr/>
        </p:nvSpPr>
        <p:spPr>
          <a:xfrm>
            <a:off x="4396044" y="1984052"/>
            <a:ext cx="652124" cy="652124"/>
          </a:xfrm>
          <a:prstGeom prst="ellipse">
            <a:avLst/>
          </a:prstGeom>
          <a:gradFill>
            <a:gsLst>
              <a:gs pos="0">
                <a:srgbClr val="791A15"/>
              </a:gs>
              <a:gs pos="100000">
                <a:srgbClr val="B0261F"/>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二</a:t>
            </a:r>
            <a:endParaRPr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75" name="矩形 74"/>
          <p:cNvSpPr/>
          <p:nvPr/>
        </p:nvSpPr>
        <p:spPr>
          <a:xfrm>
            <a:off x="3701396" y="2749008"/>
            <a:ext cx="2121335" cy="2893100"/>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rPr>
              <a:t>正确对待资产阶级，尤其是民族资产阶级。</a:t>
            </a:r>
            <a:r>
              <a:rPr lang="zh-CN" altLang="en-US" sz="2000" dirty="0">
                <a:solidFill>
                  <a:schemeClr val="tx1"/>
                </a:solidFill>
                <a:latin typeface="微软雅黑" panose="020B0503020204020204" pitchFamily="34" charset="-122"/>
                <a:ea typeface="微软雅黑" panose="020B0503020204020204" pitchFamily="34" charset="-122"/>
              </a:rPr>
              <a:t>要根据革命的需要，</a:t>
            </a:r>
            <a:r>
              <a:rPr lang="zh-CN" altLang="en-US" sz="2000" dirty="0">
                <a:latin typeface="微软雅黑" panose="020B0503020204020204" pitchFamily="34" charset="-122"/>
                <a:ea typeface="微软雅黑" panose="020B0503020204020204" pitchFamily="34" charset="-122"/>
              </a:rPr>
              <a:t>对资产阶级实行既联合又斗争的策略</a:t>
            </a:r>
            <a:endParaRPr lang="zh-CN" altLang="en-US" sz="2000" dirty="0">
              <a:latin typeface="微软雅黑" panose="020B0503020204020204" pitchFamily="34" charset="-122"/>
              <a:ea typeface="微软雅黑" panose="020B0503020204020204" pitchFamily="34" charset="-122"/>
            </a:endParaRPr>
          </a:p>
        </p:txBody>
      </p:sp>
      <p:sp>
        <p:nvSpPr>
          <p:cNvPr id="76" name="ï$lïďe"/>
          <p:cNvSpPr/>
          <p:nvPr/>
        </p:nvSpPr>
        <p:spPr>
          <a:xfrm>
            <a:off x="6299527" y="2296295"/>
            <a:ext cx="2466609" cy="3489779"/>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77" name="Oval 58"/>
          <p:cNvSpPr/>
          <p:nvPr/>
        </p:nvSpPr>
        <p:spPr>
          <a:xfrm>
            <a:off x="7206769" y="1968416"/>
            <a:ext cx="652124" cy="652124"/>
          </a:xfrm>
          <a:prstGeom prst="ellipse">
            <a:avLst/>
          </a:prstGeom>
          <a:gradFill>
            <a:gsLst>
              <a:gs pos="0">
                <a:srgbClr val="791A15"/>
              </a:gs>
              <a:gs pos="100000">
                <a:srgbClr val="B0261F"/>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三</a:t>
            </a:r>
            <a:endParaRPr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78" name="矩形 77"/>
          <p:cNvSpPr/>
          <p:nvPr/>
        </p:nvSpPr>
        <p:spPr>
          <a:xfrm>
            <a:off x="6442475" y="2733372"/>
            <a:ext cx="2220644" cy="2092881"/>
          </a:xfrm>
          <a:prstGeom prst="rect">
            <a:avLst/>
          </a:prstGeom>
        </p:spPr>
        <p:txBody>
          <a:bodyPr wrap="square">
            <a:spAutoFit/>
          </a:bodyPr>
          <a:lstStyle/>
          <a:p>
            <a:pPr>
              <a:lnSpc>
                <a:spcPct val="13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采取区别对待的</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方针</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要</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坚持发展进步势力、争取中间</a:t>
            </a:r>
            <a:r>
              <a:rPr lang="zh-CN" altLang="en-US" sz="2000" dirty="0">
                <a:latin typeface="微软雅黑" panose="020B0503020204020204" pitchFamily="34" charset="-122"/>
                <a:ea typeface="微软雅黑" panose="020B0503020204020204" pitchFamily="34" charset="-122"/>
              </a:rPr>
              <a:t>势力、孤立顽固势力的策略总方针</a:t>
            </a:r>
            <a:endParaRPr lang="zh-CN" altLang="en-US" sz="2000" dirty="0">
              <a:latin typeface="微软雅黑" panose="020B0503020204020204" pitchFamily="34" charset="-122"/>
              <a:ea typeface="微软雅黑" panose="020B0503020204020204" pitchFamily="34" charset="-122"/>
            </a:endParaRPr>
          </a:p>
        </p:txBody>
      </p:sp>
      <p:sp>
        <p:nvSpPr>
          <p:cNvPr id="79" name="ï$lïďe"/>
          <p:cNvSpPr/>
          <p:nvPr/>
        </p:nvSpPr>
        <p:spPr>
          <a:xfrm>
            <a:off x="9110252" y="2311558"/>
            <a:ext cx="2466609" cy="3489779"/>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80" name="Oval 58"/>
          <p:cNvSpPr/>
          <p:nvPr/>
        </p:nvSpPr>
        <p:spPr>
          <a:xfrm>
            <a:off x="10017494" y="1983679"/>
            <a:ext cx="652124" cy="652124"/>
          </a:xfrm>
          <a:prstGeom prst="ellipse">
            <a:avLst/>
          </a:prstGeom>
          <a:gradFill>
            <a:gsLst>
              <a:gs pos="0">
                <a:srgbClr val="791A15"/>
              </a:gs>
              <a:gs pos="100000">
                <a:srgbClr val="B0261F"/>
              </a:gs>
            </a:gsLst>
            <a:lin ang="2700000" scaled="0"/>
          </a:gradFill>
          <a:ln>
            <a:noFill/>
          </a:ln>
          <a:effectLst>
            <a:outerShdw blurRad="508000" dist="317500" dir="8100000" sx="95000" sy="9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四</a:t>
            </a:r>
            <a:endParaRPr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endParaRPr>
          </a:p>
        </p:txBody>
      </p:sp>
      <p:sp>
        <p:nvSpPr>
          <p:cNvPr id="81" name="矩形 80"/>
          <p:cNvSpPr/>
          <p:nvPr/>
        </p:nvSpPr>
        <p:spPr>
          <a:xfrm>
            <a:off x="9258429" y="2748635"/>
            <a:ext cx="2220644" cy="1692771"/>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坚持独立自主的</a:t>
            </a:r>
            <a:r>
              <a:rPr lang="zh-CN" altLang="en-US" sz="2000" dirty="0" smtClean="0">
                <a:latin typeface="微软雅黑" panose="020B0503020204020204" pitchFamily="34" charset="-122"/>
                <a:ea typeface="微软雅黑" panose="020B0503020204020204" pitchFamily="34" charset="-122"/>
              </a:rPr>
              <a:t>原则。保持</a:t>
            </a:r>
            <a:r>
              <a:rPr lang="zh-CN" altLang="en-US" sz="2000" dirty="0">
                <a:latin typeface="微软雅黑" panose="020B0503020204020204" pitchFamily="34" charset="-122"/>
                <a:ea typeface="微软雅黑" panose="020B0503020204020204" pitchFamily="34" charset="-122"/>
              </a:rPr>
              <a:t>党在政治上、思想上和组织上的独立性</a:t>
            </a:r>
            <a:endParaRPr lang="zh-CN" altLang="en-US" sz="20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828878" y="627921"/>
            <a:ext cx="8534244" cy="835567"/>
            <a:chOff x="9003189" y="740677"/>
            <a:chExt cx="2974957" cy="835567"/>
          </a:xfrm>
        </p:grpSpPr>
        <p:sp>
          <p:nvSpPr>
            <p:cNvPr id="20" name="对角圆角矩形 19"/>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056055" y="868358"/>
              <a:ext cx="2869225" cy="707886"/>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中国共产党在建立、巩固和发展统一战线中积累了一些重要经验</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flipH="1">
            <a:off x="22170" y="2741857"/>
            <a:ext cx="12169829" cy="3483676"/>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 name="组合 24"/>
          <p:cNvGrpSpPr/>
          <p:nvPr/>
        </p:nvGrpSpPr>
        <p:grpSpPr>
          <a:xfrm>
            <a:off x="3747128" y="2174246"/>
            <a:ext cx="7774111" cy="3415558"/>
            <a:chOff x="3751729" y="1842443"/>
            <a:chExt cx="5803900" cy="3347149"/>
          </a:xfrm>
        </p:grpSpPr>
        <p:sp>
          <p:nvSpPr>
            <p:cNvPr id="26" name="矩形 25"/>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flipH="1">
              <a:off x="3903737" y="5143873"/>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5256341" y="2442425"/>
            <a:ext cx="5843447" cy="2862322"/>
          </a:xfrm>
          <a:prstGeom prst="rect">
            <a:avLst/>
          </a:prstGeom>
        </p:spPr>
        <p:txBody>
          <a:bodyPr wrap="square">
            <a:spAutoFit/>
          </a:bodyPr>
          <a:lstStyle/>
          <a:p>
            <a:pPr algn="just" fontAlgn="auto">
              <a:lnSpc>
                <a:spcPct val="150000"/>
              </a:lnSpc>
            </a:pPr>
            <a:r>
              <a:rPr lang="zh-CN" altLang="en-US" sz="2000" dirty="0">
                <a:latin typeface="微软雅黑" panose="020B0503020204020204" pitchFamily="34" charset="-122"/>
                <a:ea typeface="微软雅黑" panose="020B0503020204020204" pitchFamily="34" charset="-122"/>
              </a:rPr>
              <a:t>       </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在中国，离开了武装斗争，就没有无产阶级的地位，就没有人民的地位，就没有共产党的地位，就没有革命的胜利。</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a:p>
            <a:pPr algn="just" fontAlgn="auto">
              <a:lnSpc>
                <a:spcPct val="150000"/>
              </a:lnSpc>
            </a:pPr>
            <a:r>
              <a:rPr lang="zh-CN" altLang="en-US" sz="2000" dirty="0">
                <a:latin typeface="微软雅黑" panose="020B0503020204020204" pitchFamily="34" charset="-122"/>
                <a:ea typeface="微软雅黑" panose="020B0503020204020204" pitchFamily="34" charset="-122"/>
              </a:rPr>
              <a:t>       因此，必须建立一支中国共产党领导的，与广大人民群众血肉相连的新型</a:t>
            </a:r>
            <a:r>
              <a:rPr lang="zh-CN" altLang="en-US" sz="2000" b="1" dirty="0">
                <a:solidFill>
                  <a:srgbClr val="C00000"/>
                </a:solidFill>
                <a:latin typeface="微软雅黑" panose="020B0503020204020204" pitchFamily="34" charset="-122"/>
                <a:ea typeface="微软雅黑" panose="020B0503020204020204" pitchFamily="34" charset="-122"/>
              </a:rPr>
              <a:t>人民军队</a:t>
            </a:r>
            <a:r>
              <a:rPr lang="zh-CN" altLang="en-US" sz="2000" dirty="0">
                <a:latin typeface="微软雅黑" panose="020B0503020204020204" pitchFamily="34" charset="-122"/>
                <a:ea typeface="微软雅黑" panose="020B0503020204020204" pitchFamily="34" charset="-122"/>
              </a:rPr>
              <a:t>，通过长期的</a:t>
            </a:r>
            <a:r>
              <a:rPr lang="zh-CN" altLang="en-US" sz="2000" b="1" dirty="0">
                <a:solidFill>
                  <a:srgbClr val="C00000"/>
                </a:solidFill>
                <a:latin typeface="微软雅黑" panose="020B0503020204020204" pitchFamily="34" charset="-122"/>
                <a:ea typeface="微软雅黑" panose="020B0503020204020204" pitchFamily="34" charset="-122"/>
              </a:rPr>
              <a:t>人民战争</a:t>
            </a:r>
            <a:r>
              <a:rPr lang="zh-CN" altLang="en-US" sz="2000" dirty="0">
                <a:latin typeface="微软雅黑" panose="020B0503020204020204" pitchFamily="34" charset="-122"/>
                <a:ea typeface="微软雅黑" panose="020B0503020204020204" pitchFamily="34" charset="-122"/>
              </a:rPr>
              <a:t>战胜强大的敌人。</a:t>
            </a:r>
            <a:endParaRPr lang="zh-CN" altLang="zh-CN"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0" y="0"/>
            <a:ext cx="4834890" cy="6862190"/>
          </a:xfrm>
          <a:prstGeom prst="rect">
            <a:avLst/>
          </a:prstGeom>
          <a:effectLst>
            <a:outerShdw blurRad="215900" dist="203200" algn="l" rotWithShape="0">
              <a:prstClr val="black">
                <a:alpha val="24000"/>
              </a:prstClr>
            </a:outerShdw>
          </a:effectLst>
        </p:spPr>
      </p:pic>
      <p:sp>
        <p:nvSpPr>
          <p:cNvPr id="12" name="文本框 11"/>
          <p:cNvSpPr txBox="1"/>
          <p:nvPr/>
        </p:nvSpPr>
        <p:spPr>
          <a:xfrm>
            <a:off x="65971" y="6443608"/>
            <a:ext cx="4702949" cy="276998"/>
          </a:xfrm>
          <a:prstGeom prst="rect">
            <a:avLst/>
          </a:prstGeom>
        </p:spPr>
        <p:txBody>
          <a:bodyPr wrap="square">
            <a:spAutoFit/>
          </a:bodyPr>
          <a:lstStyle>
            <a:defPPr>
              <a:defRPr lang="zh-CN"/>
            </a:defPPr>
            <a:lvl1pPr algn="ctr">
              <a:lnSpc>
                <a:spcPct val="100000"/>
              </a:lnSpc>
              <a:defRPr sz="12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effectLst/>
              </a:rPr>
              <a:t>南昌起义指挥部旧址</a:t>
            </a:r>
            <a:endParaRPr lang="zh-CN" altLang="en-US" dirty="0">
              <a:solidFill>
                <a:schemeClr val="tx1">
                  <a:lumMod val="50000"/>
                  <a:lumOff val="50000"/>
                </a:schemeClr>
              </a:solidFill>
              <a:effectLst/>
            </a:endParaRPr>
          </a:p>
        </p:txBody>
      </p:sp>
      <p:grpSp>
        <p:nvGrpSpPr>
          <p:cNvPr id="17" name="组合 16"/>
          <p:cNvGrpSpPr/>
          <p:nvPr/>
        </p:nvGrpSpPr>
        <p:grpSpPr>
          <a:xfrm>
            <a:off x="6388100" y="620301"/>
            <a:ext cx="3975022" cy="670202"/>
            <a:chOff x="9003189" y="733057"/>
            <a:chExt cx="2974957" cy="670202"/>
          </a:xfrm>
        </p:grpSpPr>
        <p:sp>
          <p:nvSpPr>
            <p:cNvPr id="18" name="对角圆角矩形 17"/>
            <p:cNvSpPr/>
            <p:nvPr/>
          </p:nvSpPr>
          <p:spPr>
            <a:xfrm>
              <a:off x="9003189" y="73305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056055" y="868358"/>
              <a:ext cx="2869225" cy="460375"/>
            </a:xfrm>
            <a:prstGeom prst="rect">
              <a:avLst/>
            </a:prstGeom>
          </p:spPr>
          <p:txBody>
            <a:bodyPr wrap="squar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武装斗争</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5812" y="965200"/>
            <a:ext cx="12197812" cy="5892801"/>
            <a:chOff x="-5812" y="965200"/>
            <a:chExt cx="12197812" cy="5892801"/>
          </a:xfrm>
        </p:grpSpPr>
        <p:sp>
          <p:nvSpPr>
            <p:cNvPr id="31" name="矩形 30"/>
            <p:cNvSpPr/>
            <p:nvPr/>
          </p:nvSpPr>
          <p:spPr>
            <a:xfrm>
              <a:off x="-5812" y="965200"/>
              <a:ext cx="12192000" cy="5892801"/>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37" name="图片 36"/>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0" y="965200"/>
              <a:ext cx="12192000" cy="5892797"/>
            </a:xfrm>
            <a:prstGeom prst="rect">
              <a:avLst/>
            </a:prstGeom>
          </p:spPr>
        </p:pic>
      </p:grpSp>
      <p:sp>
        <p:nvSpPr>
          <p:cNvPr id="30" name="ï$lïďe"/>
          <p:cNvSpPr/>
          <p:nvPr/>
        </p:nvSpPr>
        <p:spPr>
          <a:xfrm>
            <a:off x="798786" y="1699954"/>
            <a:ext cx="10657490" cy="1225887"/>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6" name="Text Box 20"/>
          <p:cNvSpPr txBox="1">
            <a:spLocks noChangeArrowheads="1"/>
          </p:cNvSpPr>
          <p:nvPr/>
        </p:nvSpPr>
        <p:spPr bwMode="auto">
          <a:xfrm>
            <a:off x="1911677" y="1835687"/>
            <a:ext cx="9241063" cy="92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6765" tIns="48383" rIns="96765" bIns="48383">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lvl="0">
              <a:lnSpc>
                <a:spcPct val="150000"/>
              </a:lnSpc>
              <a:defRPr/>
            </a:pPr>
            <a:r>
              <a:rPr lang="zh-CN" altLang="en-US" sz="1800" dirty="0">
                <a:latin typeface="微软雅黑" panose="020B0503020204020204" pitchFamily="34" charset="-122"/>
                <a:ea typeface="微软雅黑" panose="020B0503020204020204" pitchFamily="34" charset="-122"/>
              </a:rPr>
              <a:t>坚持</a:t>
            </a:r>
            <a:r>
              <a:rPr lang="zh-CN" altLang="en-US" sz="1800" b="1" dirty="0">
                <a:solidFill>
                  <a:srgbClr val="AF1E22"/>
                </a:solidFill>
                <a:latin typeface="微软雅黑" panose="020B0503020204020204" pitchFamily="34" charset="-122"/>
                <a:ea typeface="微软雅黑" panose="020B0503020204020204" pitchFamily="34" charset="-122"/>
              </a:rPr>
              <a:t>党对军队的绝对领导</a:t>
            </a:r>
            <a:r>
              <a:rPr lang="zh-CN" altLang="en-US" sz="1800" dirty="0">
                <a:latin typeface="微软雅黑" panose="020B0503020204020204" pitchFamily="34" charset="-122"/>
                <a:ea typeface="微软雅黑" panose="020B0503020204020204" pitchFamily="34" charset="-122"/>
              </a:rPr>
              <a:t>，</a:t>
            </a:r>
            <a:r>
              <a:rPr lang="zh-CN" altLang="en-US" sz="1800" dirty="0">
                <a:solidFill>
                  <a:schemeClr val="tx1"/>
                </a:solidFill>
                <a:latin typeface="微软雅黑" panose="020B0503020204020204" pitchFamily="34" charset="-122"/>
                <a:ea typeface="微软雅黑" panose="020B0503020204020204" pitchFamily="34" charset="-122"/>
              </a:rPr>
              <a:t>坚持</a:t>
            </a:r>
            <a:r>
              <a:rPr lang="zh-CN" altLang="en-US" sz="1800" b="1" dirty="0">
                <a:solidFill>
                  <a:srgbClr val="C00000"/>
                </a:solidFill>
                <a:latin typeface="楷体" panose="02010609060101010101" pitchFamily="49" charset="-122"/>
                <a:ea typeface="楷体" panose="02010609060101010101" pitchFamily="49" charset="-122"/>
              </a:rPr>
              <a:t>“</a:t>
            </a:r>
            <a:r>
              <a:rPr lang="zh-CN" altLang="en-US" sz="1800" b="1" dirty="0">
                <a:solidFill>
                  <a:srgbClr val="C00000"/>
                </a:solidFill>
                <a:latin typeface="微软雅黑" panose="020B0503020204020204" pitchFamily="34" charset="-122"/>
                <a:ea typeface="微软雅黑" panose="020B0503020204020204" pitchFamily="34" charset="-122"/>
              </a:rPr>
              <a:t>党指挥枪</a:t>
            </a:r>
            <a:r>
              <a:rPr lang="zh-CN" altLang="en-US" sz="1800" b="1" dirty="0">
                <a:solidFill>
                  <a:srgbClr val="C00000"/>
                </a:solidFill>
                <a:latin typeface="楷体" panose="02010609060101010101" pitchFamily="49" charset="-122"/>
                <a:ea typeface="楷体" panose="02010609060101010101" pitchFamily="49" charset="-122"/>
              </a:rPr>
              <a:t>”</a:t>
            </a:r>
            <a:r>
              <a:rPr lang="zh-CN" altLang="en-US" sz="1800" dirty="0">
                <a:solidFill>
                  <a:schemeClr val="tx1"/>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这是建设新型人民军队的根本原则，是保持人民军队无产阶级性质和建军宗旨的根本前提</a:t>
            </a:r>
            <a:endParaRPr lang="zh-CN" altLang="en-US" sz="1800" dirty="0">
              <a:latin typeface="微软雅黑" panose="020B0503020204020204" pitchFamily="34" charset="-122"/>
              <a:ea typeface="微软雅黑" panose="020B0503020204020204" pitchFamily="34" charset="-122"/>
            </a:endParaRPr>
          </a:p>
        </p:txBody>
      </p:sp>
      <p:sp>
        <p:nvSpPr>
          <p:cNvPr id="17" name="星形: 五角 1"/>
          <p:cNvSpPr/>
          <p:nvPr/>
        </p:nvSpPr>
        <p:spPr>
          <a:xfrm>
            <a:off x="1096753" y="2083281"/>
            <a:ext cx="360000" cy="360000"/>
          </a:xfrm>
          <a:prstGeom prst="star5">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5" name="直接连接符 24"/>
          <p:cNvCxnSpPr/>
          <p:nvPr/>
        </p:nvCxnSpPr>
        <p:spPr>
          <a:xfrm>
            <a:off x="1712659" y="1875964"/>
            <a:ext cx="0" cy="879785"/>
          </a:xfrm>
          <a:prstGeom prst="line">
            <a:avLst/>
          </a:prstGeom>
          <a:ln>
            <a:solidFill>
              <a:srgbClr val="AF1E22"/>
            </a:solidFill>
          </a:ln>
        </p:spPr>
        <p:style>
          <a:lnRef idx="1">
            <a:schemeClr val="accent1"/>
          </a:lnRef>
          <a:fillRef idx="0">
            <a:schemeClr val="accent1"/>
          </a:fillRef>
          <a:effectRef idx="0">
            <a:schemeClr val="accent1"/>
          </a:effectRef>
          <a:fontRef idx="minor">
            <a:schemeClr val="tx1"/>
          </a:fontRef>
        </p:style>
      </p:cxnSp>
      <p:sp>
        <p:nvSpPr>
          <p:cNvPr id="34" name="ï$lïďe"/>
          <p:cNvSpPr/>
          <p:nvPr/>
        </p:nvSpPr>
        <p:spPr>
          <a:xfrm>
            <a:off x="798786" y="3225179"/>
            <a:ext cx="10657490" cy="1225887"/>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28" name="Text Box 19"/>
          <p:cNvSpPr txBox="1">
            <a:spLocks noChangeArrowheads="1"/>
          </p:cNvSpPr>
          <p:nvPr/>
        </p:nvSpPr>
        <p:spPr bwMode="auto">
          <a:xfrm>
            <a:off x="1938067" y="3385580"/>
            <a:ext cx="9214673"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65" tIns="48383" rIns="96765" bIns="48383">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a:lnSpc>
                <a:spcPct val="150000"/>
              </a:lnSpc>
              <a:defRPr/>
            </a:pPr>
            <a:r>
              <a:rPr lang="zh-CN" altLang="en-US" sz="1800" dirty="0">
                <a:latin typeface="微软雅黑" panose="020B0503020204020204" pitchFamily="34" charset="-122"/>
                <a:ea typeface="微软雅黑" panose="020B0503020204020204" pitchFamily="34" charset="-122"/>
              </a:rPr>
              <a:t>人民军队必须以</a:t>
            </a:r>
            <a:r>
              <a:rPr lang="zh-CN" altLang="en-US" sz="1800" b="1" dirty="0">
                <a:solidFill>
                  <a:srgbClr val="AF1E22"/>
                </a:solidFill>
                <a:latin typeface="微软雅黑" panose="020B0503020204020204" pitchFamily="34" charset="-122"/>
                <a:ea typeface="微软雅黑" panose="020B0503020204020204" pitchFamily="34" charset="-122"/>
              </a:rPr>
              <a:t>全心全意为人民服务</a:t>
            </a:r>
            <a:r>
              <a:rPr lang="zh-CN" altLang="en-US" sz="1800" dirty="0">
                <a:latin typeface="微软雅黑" panose="020B0503020204020204" pitchFamily="34" charset="-122"/>
                <a:ea typeface="微软雅黑" panose="020B0503020204020204" pitchFamily="34" charset="-122"/>
              </a:rPr>
              <a:t>为唯一宗旨。</a:t>
            </a:r>
            <a:r>
              <a:rPr lang="zh-CN" altLang="en-US" sz="1800" dirty="0">
                <a:solidFill>
                  <a:schemeClr val="tx1"/>
                </a:solidFill>
                <a:latin typeface="微软雅黑" panose="020B0503020204020204" pitchFamily="34" charset="-122"/>
                <a:ea typeface="微软雅黑" panose="020B0503020204020204" pitchFamily="34" charset="-122"/>
              </a:rPr>
              <a:t>坚持</a:t>
            </a:r>
            <a:r>
              <a:rPr lang="zh-CN" altLang="en-US" sz="1800" dirty="0">
                <a:latin typeface="微软雅黑" panose="020B0503020204020204" pitchFamily="34" charset="-122"/>
                <a:ea typeface="微软雅黑" panose="020B0503020204020204" pitchFamily="34" charset="-122"/>
              </a:rPr>
              <a:t>这一宗旨</a:t>
            </a:r>
            <a:r>
              <a:rPr lang="zh-CN" altLang="en-US" sz="1800" dirty="0">
                <a:solidFill>
                  <a:schemeClr val="accent6"/>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是建设新型人民军队的基本前提，集中体现了人民军队的本质，是人民军队立于不败之地的根本所在</a:t>
            </a:r>
            <a:endParaRPr lang="zh-CN" altLang="en-US" sz="18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796" y="3526805"/>
            <a:ext cx="588035" cy="588035"/>
          </a:xfrm>
          <a:prstGeom prst="rect">
            <a:avLst/>
          </a:prstGeom>
        </p:spPr>
      </p:pic>
      <p:cxnSp>
        <p:nvCxnSpPr>
          <p:cNvPr id="32" name="直接连接符 31"/>
          <p:cNvCxnSpPr/>
          <p:nvPr/>
        </p:nvCxnSpPr>
        <p:spPr>
          <a:xfrm>
            <a:off x="1712659" y="3402623"/>
            <a:ext cx="0" cy="87978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5" name="ï$lïďe"/>
          <p:cNvSpPr/>
          <p:nvPr/>
        </p:nvSpPr>
        <p:spPr>
          <a:xfrm>
            <a:off x="798786" y="4756229"/>
            <a:ext cx="10657490" cy="1225887"/>
          </a:xfrm>
          <a:prstGeom prst="roundRect">
            <a:avLst>
              <a:gd name="adj" fmla="val 4401"/>
            </a:avLst>
          </a:prstGeom>
          <a:solidFill>
            <a:schemeClr val="bg1"/>
          </a:solidFill>
          <a:ln>
            <a:noFill/>
          </a:ln>
          <a:effectLst>
            <a:outerShdw blurRad="1270000" dist="647700" dir="2700000" sx="89000" sy="89000" algn="tl"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29" name="Text Box 21"/>
          <p:cNvSpPr txBox="1">
            <a:spLocks noChangeArrowheads="1"/>
          </p:cNvSpPr>
          <p:nvPr/>
        </p:nvSpPr>
        <p:spPr bwMode="auto">
          <a:xfrm>
            <a:off x="1911678" y="4929281"/>
            <a:ext cx="9117783"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6765" tIns="48383" rIns="96765" bIns="48383">
            <a:spAutoFit/>
          </a:bodyP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lvl="0">
              <a:lnSpc>
                <a:spcPct val="150000"/>
              </a:lnSpc>
              <a:defRPr/>
            </a:pPr>
            <a:r>
              <a:rPr lang="zh-CN" altLang="en-US" sz="1800" dirty="0">
                <a:latin typeface="微软雅黑" panose="020B0503020204020204" pitchFamily="34" charset="-122"/>
                <a:ea typeface="微软雅黑" panose="020B0503020204020204" pitchFamily="34" charset="-122"/>
              </a:rPr>
              <a:t>坚持</a:t>
            </a:r>
            <a:r>
              <a:rPr lang="zh-CN" altLang="en-US" sz="1800" b="1" dirty="0">
                <a:solidFill>
                  <a:srgbClr val="AF1E22"/>
                </a:solidFill>
                <a:latin typeface="微软雅黑" panose="020B0503020204020204" pitchFamily="34" charset="-122"/>
                <a:ea typeface="微软雅黑" panose="020B0503020204020204" pitchFamily="34" charset="-122"/>
              </a:rPr>
              <a:t>正确的战略战术</a:t>
            </a:r>
            <a:r>
              <a:rPr lang="zh-CN" altLang="en-US" sz="1800" dirty="0">
                <a:latin typeface="微软雅黑" panose="020B0503020204020204" pitchFamily="34" charset="-122"/>
                <a:ea typeface="微软雅黑" panose="020B0503020204020204" pitchFamily="34" charset="-122"/>
              </a:rPr>
              <a:t>原则。面对无论在数量上还是装备上都占绝对优势的强大敌人，中国共产党形成了一整套以少胜多、以弱胜强的人民战争理论和一系列的战略战术原则</a:t>
            </a:r>
            <a:endParaRPr lang="zh-CN" altLang="en-US" sz="1800"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263" y="5132531"/>
            <a:ext cx="452267" cy="452267"/>
          </a:xfrm>
          <a:prstGeom prst="rect">
            <a:avLst/>
          </a:prstGeom>
        </p:spPr>
      </p:pic>
      <p:cxnSp>
        <p:nvCxnSpPr>
          <p:cNvPr id="33" name="直接连接符 32"/>
          <p:cNvCxnSpPr/>
          <p:nvPr/>
        </p:nvCxnSpPr>
        <p:spPr>
          <a:xfrm>
            <a:off x="1727897" y="4929282"/>
            <a:ext cx="0" cy="879785"/>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555789" y="627921"/>
            <a:ext cx="9080422" cy="1143344"/>
            <a:chOff x="9003189" y="740677"/>
            <a:chExt cx="2974957" cy="1143344"/>
          </a:xfrm>
        </p:grpSpPr>
        <p:sp>
          <p:nvSpPr>
            <p:cNvPr id="24" name="对角圆角矩形 23"/>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056055" y="868358"/>
              <a:ext cx="2869225" cy="1015663"/>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中国共产党在新民主主义革命时期开展武装斗争、建设人民军队的经验</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38" name="文本框 3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1803400"/>
            <a:ext cx="12192000" cy="4127500"/>
          </a:xfrm>
          <a:prstGeom prst="rect">
            <a:avLst/>
          </a:prstGeom>
          <a:gradFill>
            <a:gsLst>
              <a:gs pos="25000">
                <a:srgbClr val="9D211B"/>
              </a:gs>
              <a:gs pos="100000">
                <a:schemeClr val="tx1">
                  <a:lumMod val="65000"/>
                  <a:lumOff val="3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153056" y="627921"/>
            <a:ext cx="3885888" cy="670202"/>
            <a:chOff x="9003189" y="740677"/>
            <a:chExt cx="2974957" cy="670202"/>
          </a:xfrm>
        </p:grpSpPr>
        <p:sp>
          <p:nvSpPr>
            <p:cNvPr id="14" name="对角圆角矩形 13"/>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056055" y="868358"/>
              <a:ext cx="2869225" cy="460375"/>
            </a:xfrm>
            <a:prstGeom prst="rect">
              <a:avLst/>
            </a:prstGeom>
          </p:spPr>
          <p:txBody>
            <a:bodyPr wrap="squar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党的建设</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7" name="矩形: 圆顶角 49"/>
          <p:cNvSpPr/>
          <p:nvPr/>
        </p:nvSpPr>
        <p:spPr>
          <a:xfrm>
            <a:off x="496700" y="2247900"/>
            <a:ext cx="11009500" cy="3162300"/>
          </a:xfrm>
          <a:prstGeom prst="round2SameRect">
            <a:avLst>
              <a:gd name="adj1" fmla="val 0"/>
              <a:gd name="adj2" fmla="val 0"/>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84598" y="2555842"/>
            <a:ext cx="10299005" cy="2400657"/>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中国革命是在极其艰难的环境下进行的，这对革命的领导核心中国共产党提出了很高的要求。</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中国共产党长期在农村活动，农民和小资产阶级出身的党员占多数，因而各种非无产阶级思想，特别是小资产阶级思想必然反映到党内来。</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楷体" panose="02010609060101010101" pitchFamily="49" charset="-122"/>
                <a:ea typeface="楷体" panose="02010609060101010101" pitchFamily="49" charset="-122"/>
              </a:rPr>
              <a:t>“</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有许多党员，在组织上入了党，思想上并没有完全入党，甚至完全没有入党。</a:t>
            </a:r>
            <a:r>
              <a:rPr lang="zh-CN" altLang="en-US" sz="2000" dirty="0">
                <a:solidFill>
                  <a:schemeClr val="tx1">
                    <a:lumMod val="95000"/>
                    <a:lumOff val="5000"/>
                  </a:schemeClr>
                </a:solidFill>
                <a:latin typeface="楷体" panose="02010609060101010101" pitchFamily="49" charset="-122"/>
                <a:ea typeface="楷体" panose="02010609060101010101" pitchFamily="49" charset="-122"/>
              </a:rPr>
              <a:t>”</a:t>
            </a:r>
            <a:endParaRPr lang="zh-CN" altLang="en-US" sz="2000" dirty="0">
              <a:solidFill>
                <a:schemeClr val="tx1">
                  <a:lumMod val="95000"/>
                  <a:lumOff val="5000"/>
                </a:schemeClr>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grpSp>
        <p:nvGrpSpPr>
          <p:cNvPr id="34" name="组合 33"/>
          <p:cNvGrpSpPr/>
          <p:nvPr/>
        </p:nvGrpSpPr>
        <p:grpSpPr>
          <a:xfrm>
            <a:off x="214661" y="2237083"/>
            <a:ext cx="2805689" cy="3443428"/>
            <a:chOff x="708020" y="1772861"/>
            <a:chExt cx="2401430" cy="2939304"/>
          </a:xfrm>
        </p:grpSpPr>
        <p:sp>
          <p:nvSpPr>
            <p:cNvPr id="35" name="立方体 34"/>
            <p:cNvSpPr/>
            <p:nvPr/>
          </p:nvSpPr>
          <p:spPr>
            <a:xfrm>
              <a:off x="708020" y="1772861"/>
              <a:ext cx="2401430" cy="2939304"/>
            </a:xfrm>
            <a:prstGeom prst="cube">
              <a:avLst>
                <a:gd name="adj" fmla="val 3345"/>
              </a:avLst>
            </a:prstGeom>
            <a:solidFill>
              <a:schemeClr val="bg1"/>
            </a:solidFill>
            <a:ln w="635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折角形 36"/>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424963" y="2596100"/>
            <a:ext cx="2262827" cy="2862322"/>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把思想建设始终放在党的建设的</a:t>
            </a:r>
            <a:r>
              <a:rPr lang="zh-CN" altLang="en-US" sz="2000" dirty="0" smtClean="0">
                <a:latin typeface="微软雅黑" panose="020B0503020204020204" pitchFamily="34" charset="-122"/>
                <a:ea typeface="微软雅黑" panose="020B0503020204020204" pitchFamily="34" charset="-122"/>
              </a:rPr>
              <a:t>首位。关键</a:t>
            </a:r>
            <a:r>
              <a:rPr lang="zh-CN" altLang="en-US" sz="2000" dirty="0">
                <a:latin typeface="微软雅黑" panose="020B0503020204020204" pitchFamily="34" charset="-122"/>
                <a:ea typeface="微软雅黑" panose="020B0503020204020204" pitchFamily="34" charset="-122"/>
              </a:rPr>
              <a:t>是要以无产阶级思想克服和改造各种非无产阶级思想。</a:t>
            </a:r>
            <a:endParaRPr lang="zh-CN" altLang="en-US" sz="2000"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2657495" y="627921"/>
            <a:ext cx="6877011" cy="670202"/>
            <a:chOff x="9003189" y="740677"/>
            <a:chExt cx="2974957" cy="670202"/>
          </a:xfrm>
        </p:grpSpPr>
        <p:sp>
          <p:nvSpPr>
            <p:cNvPr id="28" name="对角圆角矩形 27"/>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中国共产党在加强自身建设中积累了丰富的经验</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3205251" y="2237083"/>
            <a:ext cx="2805689" cy="3443428"/>
            <a:chOff x="708020" y="1772861"/>
            <a:chExt cx="2401430" cy="2939304"/>
          </a:xfrm>
        </p:grpSpPr>
        <p:sp>
          <p:nvSpPr>
            <p:cNvPr id="39" name="立方体 38"/>
            <p:cNvSpPr/>
            <p:nvPr/>
          </p:nvSpPr>
          <p:spPr>
            <a:xfrm>
              <a:off x="708020" y="1772861"/>
              <a:ext cx="2401430" cy="2939304"/>
            </a:xfrm>
            <a:prstGeom prst="cube">
              <a:avLst>
                <a:gd name="adj" fmla="val 3345"/>
              </a:avLst>
            </a:prstGeom>
            <a:solidFill>
              <a:schemeClr val="bg1"/>
            </a:solidFill>
            <a:ln w="635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折角形 39"/>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3415552" y="2596100"/>
            <a:ext cx="2346269" cy="2399665"/>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在任何时候都重视党的组织</a:t>
            </a:r>
            <a:r>
              <a:rPr lang="zh-CN" altLang="en-US" sz="2000" dirty="0" smtClean="0">
                <a:latin typeface="微软雅黑" panose="020B0503020204020204" pitchFamily="34" charset="-122"/>
                <a:ea typeface="微软雅黑" panose="020B0503020204020204" pitchFamily="34" charset="-122"/>
              </a:rPr>
              <a:t>建设。关键</a:t>
            </a:r>
            <a:r>
              <a:rPr lang="zh-CN" altLang="en-US" sz="2000" dirty="0">
                <a:latin typeface="微软雅黑" panose="020B0503020204020204" pitchFamily="34" charset="-122"/>
                <a:ea typeface="微软雅黑" panose="020B0503020204020204" pitchFamily="34" charset="-122"/>
              </a:rPr>
              <a:t>是要贯彻民主集中制这一根本组织原则。</a:t>
            </a:r>
            <a:endParaRPr lang="zh-CN" altLang="en-US" sz="2000" dirty="0">
              <a:latin typeface="微软雅黑" panose="020B0503020204020204" pitchFamily="34" charset="-122"/>
              <a:ea typeface="微软雅黑" panose="020B0503020204020204" pitchFamily="34" charset="-122"/>
            </a:endParaRPr>
          </a:p>
        </p:txBody>
      </p:sp>
      <p:grpSp>
        <p:nvGrpSpPr>
          <p:cNvPr id="42" name="组合 41"/>
          <p:cNvGrpSpPr/>
          <p:nvPr/>
        </p:nvGrpSpPr>
        <p:grpSpPr>
          <a:xfrm>
            <a:off x="6195841" y="2237083"/>
            <a:ext cx="2805689" cy="3443428"/>
            <a:chOff x="708020" y="1772861"/>
            <a:chExt cx="2401430" cy="2939304"/>
          </a:xfrm>
        </p:grpSpPr>
        <p:sp>
          <p:nvSpPr>
            <p:cNvPr id="43" name="立方体 42"/>
            <p:cNvSpPr/>
            <p:nvPr/>
          </p:nvSpPr>
          <p:spPr>
            <a:xfrm>
              <a:off x="708020" y="1772861"/>
              <a:ext cx="2401430" cy="2939304"/>
            </a:xfrm>
            <a:prstGeom prst="cube">
              <a:avLst>
                <a:gd name="adj" fmla="val 3345"/>
              </a:avLst>
            </a:prstGeom>
            <a:solidFill>
              <a:schemeClr val="bg1"/>
            </a:solidFill>
            <a:ln w="635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4" name="折角形 43"/>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6406143" y="2584923"/>
            <a:ext cx="2239526" cy="2862322"/>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重视党的作风</a:t>
            </a:r>
            <a:r>
              <a:rPr lang="zh-CN" altLang="en-US" sz="2000" dirty="0" smtClean="0">
                <a:latin typeface="微软雅黑" panose="020B0503020204020204" pitchFamily="34" charset="-122"/>
                <a:ea typeface="微软雅黑" panose="020B0503020204020204" pitchFamily="34" charset="-122"/>
              </a:rPr>
              <a:t>建设。逐步</a:t>
            </a:r>
            <a:r>
              <a:rPr lang="zh-CN" altLang="en-US" sz="2000" dirty="0">
                <a:latin typeface="微软雅黑" panose="020B0503020204020204" pitchFamily="34" charset="-122"/>
                <a:ea typeface="微软雅黑" panose="020B0503020204020204" pitchFamily="34" charset="-122"/>
              </a:rPr>
              <a:t>形成了理论联系实际、密切联系群众、批评与自我批评相结合的三大优良作风。</a:t>
            </a:r>
            <a:endParaRPr lang="zh-CN" altLang="en-US" sz="2000" dirty="0">
              <a:latin typeface="微软雅黑" panose="020B0503020204020204" pitchFamily="34" charset="-122"/>
              <a:ea typeface="微软雅黑" panose="020B0503020204020204" pitchFamily="34" charset="-122"/>
            </a:endParaRPr>
          </a:p>
        </p:txBody>
      </p:sp>
      <p:grpSp>
        <p:nvGrpSpPr>
          <p:cNvPr id="45" name="组合 44"/>
          <p:cNvGrpSpPr/>
          <p:nvPr/>
        </p:nvGrpSpPr>
        <p:grpSpPr>
          <a:xfrm>
            <a:off x="9154160" y="2237083"/>
            <a:ext cx="2805689" cy="3443428"/>
            <a:chOff x="708020" y="1772861"/>
            <a:chExt cx="2401430" cy="2939304"/>
          </a:xfrm>
        </p:grpSpPr>
        <p:sp>
          <p:nvSpPr>
            <p:cNvPr id="46" name="立方体 45"/>
            <p:cNvSpPr/>
            <p:nvPr/>
          </p:nvSpPr>
          <p:spPr>
            <a:xfrm>
              <a:off x="708020" y="1772861"/>
              <a:ext cx="2401430" cy="2939304"/>
            </a:xfrm>
            <a:prstGeom prst="cube">
              <a:avLst>
                <a:gd name="adj" fmla="val 3345"/>
              </a:avLst>
            </a:prstGeom>
            <a:solidFill>
              <a:schemeClr val="bg1"/>
            </a:solidFill>
            <a:ln w="6350">
              <a:solidFill>
                <a:schemeClr val="bg1">
                  <a:lumMod val="9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折角形 46"/>
            <p:cNvSpPr/>
            <p:nvPr/>
          </p:nvSpPr>
          <p:spPr>
            <a:xfrm>
              <a:off x="708021" y="1899772"/>
              <a:ext cx="180000" cy="180000"/>
            </a:xfrm>
            <a:prstGeom prst="foldedCorner">
              <a:avLst>
                <a:gd name="adj" fmla="val 50000"/>
              </a:avLst>
            </a:prstGeom>
            <a:solidFill>
              <a:srgbClr val="DF4359"/>
            </a:solidFill>
            <a:ln>
              <a:noFill/>
            </a:ln>
            <a:effectLst>
              <a:outerShdw blurRad="762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9361499" y="2584923"/>
            <a:ext cx="2335874" cy="2400657"/>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联系党的政治路线加强党的建设。在贯彻执行党的政治纲领和路线中推进党的建设。</a:t>
            </a:r>
            <a:endParaRPr lang="zh-CN" altLang="en-US" sz="2000" dirty="0">
              <a:latin typeface="微软雅黑" panose="020B0503020204020204" pitchFamily="34" charset="-122"/>
              <a:ea typeface="微软雅黑" panose="020B0503020204020204" pitchFamily="34" charset="-122"/>
            </a:endParaRPr>
          </a:p>
        </p:txBody>
      </p:sp>
      <p:sp>
        <p:nvSpPr>
          <p:cNvPr id="48" name="矩形 47"/>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19932"/>
            <a:ext cx="12192000" cy="5938068"/>
          </a:xfrm>
          <a:prstGeom prst="rect">
            <a:avLst/>
          </a:prstGeom>
        </p:spPr>
      </p:pic>
      <p:sp>
        <p:nvSpPr>
          <p:cNvPr id="26" name="矩形 25"/>
          <p:cNvSpPr/>
          <p:nvPr/>
        </p:nvSpPr>
        <p:spPr>
          <a:xfrm>
            <a:off x="0" y="-53053"/>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文框 26"/>
          <p:cNvSpPr/>
          <p:nvPr/>
        </p:nvSpPr>
        <p:spPr>
          <a:xfrm>
            <a:off x="1245949" y="899540"/>
            <a:ext cx="9801703" cy="5099355"/>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510475" y="1155712"/>
            <a:ext cx="9272650" cy="456378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925836" y="2033603"/>
            <a:ext cx="8496121" cy="3021340"/>
          </a:xfrm>
          <a:prstGeom prst="rect">
            <a:avLst/>
          </a:prstGeom>
        </p:spPr>
        <p:txBody>
          <a:bodyPr wrap="square">
            <a:spAutoFit/>
          </a:bodyPr>
          <a:lstStyle/>
          <a:p>
            <a:pPr fontAlgn="auto">
              <a:lnSpc>
                <a:spcPct val="150000"/>
              </a:lnSpc>
            </a:pPr>
            <a:r>
              <a:rPr lang="zh-CN" altLang="en-US" sz="2200" b="1" dirty="0">
                <a:latin typeface="楷体" panose="02010609060101010101" pitchFamily="49" charset="-122"/>
                <a:ea typeface="楷体" panose="02010609060101010101" pitchFamily="49" charset="-122"/>
              </a:rPr>
              <a:t>    统一战线和武装斗争，是战胜敌人的两个基本武器。统一战线，是实行武装斗争的统一战线。而党的组织，则是掌握统一战线和武装斗争这两个武器以实行对敌冲锋陷阵的英勇战士。这就是三者的相互关系</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共产党人</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发刊词</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1939</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10</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30" name="矩形 29"/>
          <p:cNvSpPr/>
          <p:nvPr/>
        </p:nvSpPr>
        <p:spPr>
          <a:xfrm>
            <a:off x="9944100" y="189602"/>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5719" y="163377"/>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8382738" y="6419632"/>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0" y="163377"/>
            <a:ext cx="45719" cy="298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153056" y="627921"/>
            <a:ext cx="3885888" cy="670202"/>
            <a:chOff x="9003189" y="740677"/>
            <a:chExt cx="2974957" cy="670202"/>
          </a:xfrm>
        </p:grpSpPr>
        <p:sp>
          <p:nvSpPr>
            <p:cNvPr id="9" name="对角圆角矩形 8"/>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三大法宝之间的关系</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5812" y="0"/>
            <a:ext cx="8133812" cy="6858001"/>
            <a:chOff x="-5812" y="965200"/>
            <a:chExt cx="12197812" cy="5892801"/>
          </a:xfrm>
          <a:effectLst>
            <a:outerShdw blurRad="355600" dist="114300" algn="l" rotWithShape="0">
              <a:prstClr val="black">
                <a:alpha val="25000"/>
              </a:prstClr>
            </a:outerShdw>
          </a:effectLst>
        </p:grpSpPr>
        <p:sp>
          <p:nvSpPr>
            <p:cNvPr id="22" name="矩形 21"/>
            <p:cNvSpPr/>
            <p:nvPr/>
          </p:nvSpPr>
          <p:spPr>
            <a:xfrm>
              <a:off x="-5812" y="965200"/>
              <a:ext cx="12192000" cy="5892801"/>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3" name="图片 22"/>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1" y="3915996"/>
              <a:ext cx="12191999" cy="2942001"/>
            </a:xfrm>
            <a:prstGeom prst="rect">
              <a:avLst/>
            </a:prstGeom>
          </p:spPr>
        </p:pic>
      </p:grpSp>
      <p:sp>
        <p:nvSpPr>
          <p:cNvPr id="14" name="矩形: 棱台 13"/>
          <p:cNvSpPr/>
          <p:nvPr/>
        </p:nvSpPr>
        <p:spPr>
          <a:xfrm>
            <a:off x="241300" y="2616199"/>
            <a:ext cx="3368012" cy="1549401"/>
          </a:xfrm>
          <a:prstGeom prst="hexagon">
            <a:avLst/>
          </a:prstGeom>
          <a:solidFill>
            <a:schemeClr val="bg1"/>
          </a:solidFill>
          <a:ln>
            <a:gradFill>
              <a:gsLst>
                <a:gs pos="0">
                  <a:srgbClr val="FBECC4"/>
                </a:gs>
                <a:gs pos="31000">
                  <a:srgbClr val="ED9184"/>
                </a:gs>
                <a:gs pos="71000">
                  <a:srgbClr val="E97C30"/>
                </a:gs>
                <a:gs pos="100000">
                  <a:srgbClr val="D07C98"/>
                </a:gs>
              </a:gsLst>
              <a:lin ang="1800000" scaled="0"/>
            </a:gradFill>
          </a:ln>
          <a:effectLst>
            <a:outerShdw blurRad="584200" dist="622300" dir="8820000" algn="tl" rotWithShape="0">
              <a:srgbClr val="6F0F46">
                <a:alpha val="30000"/>
              </a:srgbClr>
            </a:outerShdw>
          </a:effectLst>
          <a:scene3d>
            <a:camera prst="orthographicFront"/>
            <a:lightRig rig="threePt" dir="t"/>
          </a:scene3d>
          <a:sp3d>
            <a:bevelT w="0" h="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p:cNvSpPr/>
          <p:nvPr/>
        </p:nvSpPr>
        <p:spPr>
          <a:xfrm>
            <a:off x="8495011" y="1267240"/>
            <a:ext cx="3184101" cy="4247317"/>
          </a:xfrm>
          <a:prstGeom prst="rect">
            <a:avLst/>
          </a:prstGeom>
        </p:spPr>
        <p:txBody>
          <a:bodyPr wrap="square">
            <a:spAutoFit/>
          </a:bodyPr>
          <a:lstStyle/>
          <a:p>
            <a:pPr algn="just" fontAlgn="auto">
              <a:lnSpc>
                <a:spcPct val="150000"/>
              </a:lnSpc>
            </a:pPr>
            <a:r>
              <a:rPr lang="zh-CN" altLang="en-US" sz="2000" b="1" dirty="0">
                <a:latin typeface="微软雅黑" panose="020B0503020204020204" pitchFamily="34" charset="-122"/>
                <a:ea typeface="微软雅黑" panose="020B0503020204020204" pitchFamily="34" charset="-122"/>
              </a:rPr>
              <a:t>       这些内容相互联系，描绘了新民主主义革命的宏大画卷，也明确了新民主主义革命的路线图，使中国共产党领导下的革命在科学的理论指导下展开，成为合乎历史发展规律、反映中华民族根本利益的时代壮举。</a:t>
            </a:r>
            <a:endParaRPr lang="zh-CN" altLang="en-US" sz="2000" b="1" dirty="0">
              <a:latin typeface="微软雅黑" panose="020B0503020204020204" pitchFamily="34" charset="-122"/>
              <a:ea typeface="微软雅黑" panose="020B0503020204020204" pitchFamily="34" charset="-122"/>
            </a:endParaRPr>
          </a:p>
        </p:txBody>
      </p:sp>
      <p:sp>
        <p:nvSpPr>
          <p:cNvPr id="161" name="矩形 160"/>
          <p:cNvSpPr/>
          <p:nvPr/>
        </p:nvSpPr>
        <p:spPr>
          <a:xfrm>
            <a:off x="584212" y="2866813"/>
            <a:ext cx="2773347" cy="1048172"/>
          </a:xfrm>
          <a:prstGeom prst="rect">
            <a:avLst/>
          </a:prstGeom>
        </p:spPr>
        <p:txBody>
          <a:bodyPr wrap="square">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rPr>
              <a:t>新民主主义革命理论的主要内容</a:t>
            </a:r>
            <a:endParaRPr lang="zh-CN" altLang="en-US" sz="2200" b="1" dirty="0">
              <a:latin typeface="微软雅黑" panose="020B0503020204020204" pitchFamily="34" charset="-122"/>
              <a:ea typeface="微软雅黑" panose="020B0503020204020204" pitchFamily="34" charset="-122"/>
            </a:endParaRPr>
          </a:p>
        </p:txBody>
      </p:sp>
      <p:sp>
        <p:nvSpPr>
          <p:cNvPr id="15" name="任意多边形: 形状 14"/>
          <p:cNvSpPr/>
          <p:nvPr/>
        </p:nvSpPr>
        <p:spPr>
          <a:xfrm>
            <a:off x="3445146" y="1882770"/>
            <a:ext cx="4351088" cy="619793"/>
          </a:xfrm>
          <a:prstGeom prst="hexagon">
            <a:avLst/>
          </a:prstGeom>
          <a:solidFill>
            <a:srgbClr val="FBECC4"/>
          </a:solidFill>
          <a:effectLst>
            <a:outerShdw blurRad="127000" dist="88900" dir="2160000" algn="l" rotWithShape="0">
              <a:prstClr val="black">
                <a:alpha val="12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76790" tIns="76201" rIns="142240" bIns="76201" numCol="1" spcCol="1270" anchor="ctr" anchorCtr="0">
            <a:noAutofit/>
          </a:bodyPr>
          <a:lstStyle/>
          <a:p>
            <a:pPr marL="0" lvl="0" indent="0" defTabSz="889000">
              <a:lnSpc>
                <a:spcPct val="90000"/>
              </a:lnSpc>
              <a:spcBef>
                <a:spcPct val="0"/>
              </a:spcBef>
              <a:spcAft>
                <a:spcPct val="35000"/>
              </a:spcAft>
              <a:buNone/>
            </a:pPr>
            <a:endParaRPr lang="zh-CN" altLang="en-US" sz="20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3445145" y="4308156"/>
            <a:ext cx="4351088" cy="619793"/>
          </a:xfrm>
          <a:prstGeom prst="hexagon">
            <a:avLst/>
          </a:prstGeom>
          <a:solidFill>
            <a:srgbClr val="FBECC4"/>
          </a:solidFill>
          <a:effectLst>
            <a:outerShdw blurRad="127000" dist="88900" dir="2160000" algn="l" rotWithShape="0">
              <a:prstClr val="black">
                <a:alpha val="12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76790" tIns="76201" rIns="142240" bIns="76201" numCol="1" spcCol="1270" anchor="ctr" anchorCtr="0">
            <a:noAutofit/>
          </a:bodyPr>
          <a:lstStyle/>
          <a:p>
            <a:pPr marL="0" lvl="0" indent="0" defTabSz="889000">
              <a:lnSpc>
                <a:spcPct val="90000"/>
              </a:lnSpc>
              <a:spcBef>
                <a:spcPct val="0"/>
              </a:spcBef>
              <a:spcAft>
                <a:spcPct val="35000"/>
              </a:spcAft>
              <a:buNone/>
            </a:pPr>
            <a:endParaRPr lang="zh-CN" altLang="en-US" sz="20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任意多边形: 形状 16"/>
          <p:cNvSpPr/>
          <p:nvPr/>
        </p:nvSpPr>
        <p:spPr>
          <a:xfrm>
            <a:off x="3437123" y="2666754"/>
            <a:ext cx="4351088" cy="619793"/>
          </a:xfrm>
          <a:prstGeom prst="hexagon">
            <a:avLst/>
          </a:prstGeom>
          <a:solidFill>
            <a:srgbClr val="FBECC4"/>
          </a:solidFill>
          <a:effectLst>
            <a:outerShdw blurRad="127000" dist="88900" dir="2160000" algn="l" rotWithShape="0">
              <a:prstClr val="black">
                <a:alpha val="12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76790" tIns="76201" rIns="142240" bIns="76201" numCol="1" spcCol="1270" anchor="ctr" anchorCtr="0">
            <a:noAutofit/>
          </a:bodyPr>
          <a:lstStyle/>
          <a:p>
            <a:pPr marL="0" lvl="0" indent="0" defTabSz="889000">
              <a:lnSpc>
                <a:spcPct val="90000"/>
              </a:lnSpc>
              <a:spcBef>
                <a:spcPct val="0"/>
              </a:spcBef>
              <a:spcAft>
                <a:spcPct val="35000"/>
              </a:spcAft>
              <a:buNone/>
            </a:pPr>
            <a:endParaRPr lang="zh-CN" altLang="en-US" sz="20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任意多边形: 形状 17"/>
          <p:cNvSpPr/>
          <p:nvPr/>
        </p:nvSpPr>
        <p:spPr>
          <a:xfrm>
            <a:off x="3437123" y="3479313"/>
            <a:ext cx="4351088" cy="619793"/>
          </a:xfrm>
          <a:prstGeom prst="hexagon">
            <a:avLst/>
          </a:prstGeom>
          <a:solidFill>
            <a:srgbClr val="FBECC4"/>
          </a:solidFill>
          <a:effectLst>
            <a:outerShdw blurRad="127000" dist="88900" dir="2160000" algn="l" rotWithShape="0">
              <a:prstClr val="black">
                <a:alpha val="12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676790" tIns="76201" rIns="142240" bIns="76201" numCol="1" spcCol="1270" anchor="ctr" anchorCtr="0">
            <a:noAutofit/>
          </a:bodyPr>
          <a:lstStyle/>
          <a:p>
            <a:pPr marL="0" lvl="0" indent="0" defTabSz="889000">
              <a:lnSpc>
                <a:spcPct val="90000"/>
              </a:lnSpc>
              <a:spcBef>
                <a:spcPct val="0"/>
              </a:spcBef>
              <a:spcAft>
                <a:spcPct val="35000"/>
              </a:spcAft>
              <a:buNone/>
            </a:pPr>
            <a:endParaRPr lang="zh-CN" altLang="en-US" sz="20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2" name="矩形 161"/>
          <p:cNvSpPr/>
          <p:nvPr/>
        </p:nvSpPr>
        <p:spPr>
          <a:xfrm>
            <a:off x="3720698" y="3434116"/>
            <a:ext cx="3799981" cy="540212"/>
          </a:xfrm>
          <a:prstGeom prst="rect">
            <a:avLst/>
          </a:prstGeom>
        </p:spPr>
        <p:txBody>
          <a:bodyPr wrap="square">
            <a:spAutoFit/>
          </a:bodyPr>
          <a:lstStyle/>
          <a:p>
            <a:pPr algn="ctr">
              <a:lnSpc>
                <a:spcPct val="150000"/>
              </a:lnSpc>
            </a:pPr>
            <a:r>
              <a:rPr lang="zh-CN" altLang="en-US" sz="2200" b="1" dirty="0">
                <a:latin typeface="华文中宋" panose="02010600040101010101" pitchFamily="2" charset="-122"/>
                <a:ea typeface="华文中宋" panose="02010600040101010101" pitchFamily="2" charset="-122"/>
              </a:rPr>
              <a:t>新民主主义革命的道路</a:t>
            </a:r>
            <a:endParaRPr lang="zh-CN" altLang="en-US" sz="2200" b="1" dirty="0">
              <a:latin typeface="华文中宋" panose="02010600040101010101" pitchFamily="2" charset="-122"/>
              <a:ea typeface="华文中宋" panose="02010600040101010101" pitchFamily="2" charset="-122"/>
            </a:endParaRPr>
          </a:p>
        </p:txBody>
      </p:sp>
      <p:sp>
        <p:nvSpPr>
          <p:cNvPr id="165" name="矩形 164"/>
          <p:cNvSpPr/>
          <p:nvPr/>
        </p:nvSpPr>
        <p:spPr>
          <a:xfrm>
            <a:off x="3506196" y="2659603"/>
            <a:ext cx="4212941" cy="540212"/>
          </a:xfrm>
          <a:prstGeom prst="rect">
            <a:avLst/>
          </a:prstGeom>
        </p:spPr>
        <p:txBody>
          <a:bodyPr wrap="square">
            <a:spAutoFit/>
          </a:bodyPr>
          <a:lstStyle/>
          <a:p>
            <a:pPr algn="ctr">
              <a:lnSpc>
                <a:spcPct val="150000"/>
              </a:lnSpc>
            </a:pPr>
            <a:r>
              <a:rPr lang="zh-CN" altLang="en-US" sz="2200" b="1" dirty="0">
                <a:latin typeface="华文中宋" panose="02010600040101010101" pitchFamily="2" charset="-122"/>
                <a:ea typeface="华文中宋" panose="02010600040101010101" pitchFamily="2" charset="-122"/>
              </a:rPr>
              <a:t>新民主主义的基本纲领</a:t>
            </a:r>
            <a:endParaRPr lang="zh-CN" altLang="en-US" sz="2200" b="1" dirty="0">
              <a:latin typeface="华文中宋" panose="02010600040101010101" pitchFamily="2" charset="-122"/>
              <a:ea typeface="华文中宋" panose="02010600040101010101" pitchFamily="2" charset="-122"/>
            </a:endParaRPr>
          </a:p>
        </p:txBody>
      </p:sp>
      <p:sp>
        <p:nvSpPr>
          <p:cNvPr id="167" name="矩形 166"/>
          <p:cNvSpPr/>
          <p:nvPr/>
        </p:nvSpPr>
        <p:spPr>
          <a:xfrm>
            <a:off x="3816033" y="1870654"/>
            <a:ext cx="3609312" cy="540212"/>
          </a:xfrm>
          <a:prstGeom prst="rect">
            <a:avLst/>
          </a:prstGeom>
        </p:spPr>
        <p:txBody>
          <a:bodyPr wrap="square">
            <a:spAutoFit/>
          </a:bodyPr>
          <a:lstStyle/>
          <a:p>
            <a:pPr algn="ctr">
              <a:lnSpc>
                <a:spcPct val="150000"/>
              </a:lnSpc>
            </a:pPr>
            <a:r>
              <a:rPr lang="zh-CN" altLang="en-US" sz="2200" b="1" dirty="0">
                <a:latin typeface="华文中宋" panose="02010600040101010101" pitchFamily="2" charset="-122"/>
                <a:ea typeface="华文中宋" panose="02010600040101010101" pitchFamily="2" charset="-122"/>
              </a:rPr>
              <a:t>新民主主义革命的总路线</a:t>
            </a:r>
            <a:endParaRPr lang="zh-CN" altLang="en-US" sz="2200" b="1" dirty="0">
              <a:latin typeface="华文中宋" panose="02010600040101010101" pitchFamily="2" charset="-122"/>
              <a:ea typeface="华文中宋" panose="02010600040101010101" pitchFamily="2" charset="-122"/>
            </a:endParaRPr>
          </a:p>
        </p:txBody>
      </p:sp>
      <p:sp>
        <p:nvSpPr>
          <p:cNvPr id="169" name="矩形 168"/>
          <p:cNvSpPr/>
          <p:nvPr/>
        </p:nvSpPr>
        <p:spPr>
          <a:xfrm>
            <a:off x="3357559" y="4285022"/>
            <a:ext cx="4510213" cy="540212"/>
          </a:xfrm>
          <a:prstGeom prst="rect">
            <a:avLst/>
          </a:prstGeom>
        </p:spPr>
        <p:txBody>
          <a:bodyPr wrap="square">
            <a:spAutoFit/>
          </a:bodyPr>
          <a:lstStyle/>
          <a:p>
            <a:pPr algn="ctr">
              <a:lnSpc>
                <a:spcPct val="150000"/>
              </a:lnSpc>
            </a:pPr>
            <a:r>
              <a:rPr lang="zh-CN" altLang="en-US" sz="2200" b="1" dirty="0">
                <a:latin typeface="华文中宋" panose="02010600040101010101" pitchFamily="2" charset="-122"/>
                <a:ea typeface="华文中宋" panose="02010600040101010101" pitchFamily="2" charset="-122"/>
              </a:rPr>
              <a:t>新民主主义革命的基本经验</a:t>
            </a:r>
            <a:endParaRPr lang="zh-CN" altLang="en-US" sz="2200" b="1" dirty="0">
              <a:latin typeface="华文中宋" panose="02010600040101010101" pitchFamily="2" charset="-122"/>
              <a:ea typeface="华文中宋" panose="02010600040101010101" pitchFamily="2" charset="-122"/>
            </a:endParaRPr>
          </a:p>
        </p:txBody>
      </p:sp>
      <p:sp>
        <p:nvSpPr>
          <p:cNvPr id="24" name="文本框 2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二、新民主主义革命理论的主要内容是什么？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0" y="184281"/>
            <a:ext cx="45719" cy="298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35311" y="1322203"/>
            <a:ext cx="7521379"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AF1E22"/>
                </a:solidFill>
                <a:latin typeface="华文中宋" panose="02010600040101010101" pitchFamily="2" charset="-122"/>
                <a:ea typeface="华文中宋" panose="02010600040101010101" pitchFamily="2" charset="-122"/>
                <a:sym typeface="+mn-ea"/>
              </a:rPr>
              <a:t>三、新民主主义革命理论有何重大意义？</a:t>
            </a:r>
            <a:endParaRPr lang="zh-CN" altLang="en-US" sz="2700" dirty="0">
              <a:solidFill>
                <a:srgbClr val="AF1E22"/>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410665" y="2974608"/>
            <a:ext cx="5370670" cy="1446550"/>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（一）新民主主义革命理论的理论意义</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（二）新民主主义革命理论的实践意义</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85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3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5474968" cy="6858000"/>
          </a:xfrm>
          <a:prstGeom prst="rect">
            <a:avLst/>
          </a:prstGeom>
          <a:gradFill>
            <a:gsLst>
              <a:gs pos="39000">
                <a:srgbClr val="9D211B"/>
              </a:gs>
              <a:gs pos="100000">
                <a:schemeClr val="tx1">
                  <a:lumMod val="65000"/>
                  <a:lumOff val="3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3295" r="18335"/>
          <a:stretch>
            <a:fillRect/>
          </a:stretch>
        </p:blipFill>
        <p:spPr>
          <a:xfrm>
            <a:off x="5465379" y="-78808"/>
            <a:ext cx="6840387" cy="6936808"/>
          </a:xfrm>
          <a:prstGeom prst="rect">
            <a:avLst/>
          </a:prstGeom>
          <a:effectLst>
            <a:outerShdw blurRad="508000" dist="177800" dir="11520000" algn="tl" rotWithShape="0">
              <a:prstClr val="black">
                <a:alpha val="40000"/>
              </a:prstClr>
            </a:outerShdw>
          </a:effectLst>
        </p:spPr>
      </p:pic>
      <p:grpSp>
        <p:nvGrpSpPr>
          <p:cNvPr id="16" name="组合 15"/>
          <p:cNvGrpSpPr/>
          <p:nvPr/>
        </p:nvGrpSpPr>
        <p:grpSpPr>
          <a:xfrm>
            <a:off x="689291" y="1714423"/>
            <a:ext cx="4004946" cy="3877245"/>
            <a:chOff x="868283" y="1525230"/>
            <a:chExt cx="4004946" cy="3877245"/>
          </a:xfrm>
        </p:grpSpPr>
        <p:sp>
          <p:nvSpPr>
            <p:cNvPr id="17" name="矩形 16"/>
            <p:cNvSpPr/>
            <p:nvPr/>
          </p:nvSpPr>
          <p:spPr>
            <a:xfrm>
              <a:off x="868283" y="1616823"/>
              <a:ext cx="4004946" cy="3785652"/>
            </a:xfrm>
            <a:prstGeom prst="rect">
              <a:avLst/>
            </a:prstGeom>
          </p:spPr>
          <p:txBody>
            <a:bodyPr wrap="square">
              <a:spAutoFit/>
            </a:bodyPr>
            <a:lstStyle/>
            <a:p>
              <a:pPr algn="just">
                <a:lnSpc>
                  <a:spcPct val="15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是指帝国主义的侵略一方面促使自给自足的封建经济基础解体，另一方面，中国封建制度的根基</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地主阶级对农民的剥削依旧存在，而且同买办资本和高利贷资本的剥削结合在一起，在中国社会经济生活中占据了明显优势。</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1090824" y="1525230"/>
              <a:ext cx="2652154" cy="646331"/>
            </a:xfrm>
            <a:prstGeom prst="rect">
              <a:avLst/>
            </a:prstGeom>
            <a:noFill/>
          </p:spPr>
          <p:txBody>
            <a:bodyPr wrap="square" rtlCol="0">
              <a:spAutoFit/>
            </a:bodyPr>
            <a:lstStyle/>
            <a:p>
              <a:pPr algn="ctr"/>
              <a:r>
                <a:rPr lang="zh-CN" altLang="en-US"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“半封建”</a:t>
              </a:r>
              <a:endParaRPr lang="zh-CN" altLang="en-US"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9" name="矩形 8"/>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14" name="矩形 13"/>
          <p:cNvSpPr/>
          <p:nvPr/>
        </p:nvSpPr>
        <p:spPr>
          <a:xfrm>
            <a:off x="5465379" y="6026711"/>
            <a:ext cx="6840387" cy="449305"/>
          </a:xfrm>
          <a:prstGeom prst="rect">
            <a:avLst/>
          </a:prstGeom>
          <a:gradFill>
            <a:gsLst>
              <a:gs pos="100000">
                <a:schemeClr val="tx1">
                  <a:lumMod val="95000"/>
                  <a:lumOff val="5000"/>
                  <a:alpha val="0"/>
                </a:schemeClr>
              </a:gs>
              <a:gs pos="61000">
                <a:schemeClr val="tx1">
                  <a:lumMod val="95000"/>
                  <a:lumOff val="5000"/>
                  <a:alpha val="58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433537" y="6089892"/>
            <a:ext cx="3885648" cy="313932"/>
          </a:xfrm>
          <a:prstGeom prst="rect">
            <a:avLst/>
          </a:prstGeom>
        </p:spPr>
        <p:txBody>
          <a:bodyPr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dirty="0" smtClean="0">
                <a:solidFill>
                  <a:schemeClr val="bg1"/>
                </a:solidFill>
                <a:effectLst>
                  <a:outerShdw blurRad="38100" dist="38100" dir="2700000" algn="tl">
                    <a:srgbClr val="000000">
                      <a:alpha val="43137"/>
                    </a:srgbClr>
                  </a:outerShdw>
                </a:effectLst>
              </a:rPr>
              <a:t>湖北</a:t>
            </a:r>
            <a:r>
              <a:rPr lang="zh-CN" altLang="en-US" dirty="0">
                <a:solidFill>
                  <a:schemeClr val="bg1"/>
                </a:solidFill>
                <a:effectLst>
                  <a:outerShdw blurRad="38100" dist="38100" dir="2700000" algn="tl">
                    <a:srgbClr val="000000">
                      <a:alpha val="43137"/>
                    </a:srgbClr>
                  </a:outerShdw>
                </a:effectLst>
              </a:rPr>
              <a:t>汉阳铁厂的汉阳</a:t>
            </a:r>
            <a:r>
              <a:rPr lang="zh-CN" altLang="en-US" dirty="0" smtClean="0">
                <a:solidFill>
                  <a:schemeClr val="bg1"/>
                </a:solidFill>
                <a:effectLst>
                  <a:outerShdw blurRad="38100" dist="38100" dir="2700000" algn="tl">
                    <a:srgbClr val="000000">
                      <a:alpha val="43137"/>
                    </a:srgbClr>
                  </a:outerShdw>
                </a:effectLst>
              </a:rPr>
              <a:t>兵工厂（</a:t>
            </a:r>
            <a:r>
              <a:rPr lang="zh-CN" altLang="en-US" dirty="0">
                <a:solidFill>
                  <a:schemeClr val="bg1"/>
                </a:solidFill>
                <a:effectLst>
                  <a:outerShdw blurRad="38100" dist="38100" dir="2700000" algn="tl">
                    <a:srgbClr val="000000">
                      <a:alpha val="43137"/>
                    </a:srgbClr>
                  </a:outerShdw>
                </a:effectLst>
              </a:rPr>
              <a:t>摄于二十世纪初）</a:t>
            </a:r>
            <a:endParaRPr lang="zh-CN" altLang="en-US" dirty="0">
              <a:solidFill>
                <a:schemeClr val="bg1"/>
              </a:solidFill>
              <a:effectLst>
                <a:outerShdw blurRad="38100" dist="38100" dir="2700000" algn="tl">
                  <a:srgbClr val="000000">
                    <a:alpha val="43137"/>
                  </a:srgbClr>
                </a:outerShdw>
              </a:effectLst>
            </a:endParaRPr>
          </a:p>
        </p:txBody>
      </p:sp>
      <p:sp>
        <p:nvSpPr>
          <p:cNvPr id="11"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sp>
        <p:nvSpPr>
          <p:cNvPr id="36" name="圆角矩形 35"/>
          <p:cNvSpPr/>
          <p:nvPr/>
        </p:nvSpPr>
        <p:spPr>
          <a:xfrm>
            <a:off x="467243" y="1363917"/>
            <a:ext cx="5858801" cy="3008222"/>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6565901" y="1363917"/>
            <a:ext cx="5270500" cy="2573083"/>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467243" y="4611781"/>
            <a:ext cx="5858801" cy="1674281"/>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6565901" y="4165600"/>
            <a:ext cx="5270500" cy="2120462"/>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
          <p:cNvSpPr txBox="1"/>
          <p:nvPr/>
        </p:nvSpPr>
        <p:spPr>
          <a:xfrm>
            <a:off x="2825750" y="694380"/>
            <a:ext cx="6540500" cy="42989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2200" dirty="0">
                <a:solidFill>
                  <a:schemeClr val="tx1"/>
                </a:solidFill>
              </a:rPr>
              <a:t>（一）</a:t>
            </a:r>
            <a:r>
              <a:rPr lang="zh-CN" altLang="en-US" sz="2200" dirty="0">
                <a:solidFill>
                  <a:schemeClr val="tx1"/>
                </a:solidFill>
                <a:sym typeface="+mn-ea"/>
              </a:rPr>
              <a:t>新民主主义革命理论的理论意义</a:t>
            </a:r>
            <a:endParaRPr lang="zh-CN" altLang="en-US" sz="2200" dirty="0">
              <a:solidFill>
                <a:schemeClr val="tx1"/>
              </a:solidFill>
            </a:endParaRPr>
          </a:p>
        </p:txBody>
      </p:sp>
      <p:sp>
        <p:nvSpPr>
          <p:cNvPr id="19" name="矩形 18"/>
          <p:cNvSpPr/>
          <p:nvPr/>
        </p:nvSpPr>
        <p:spPr>
          <a:xfrm>
            <a:off x="6735931" y="4487167"/>
            <a:ext cx="4885056" cy="1477328"/>
          </a:xfrm>
          <a:prstGeom prst="rect">
            <a:avLst/>
          </a:prstGeom>
        </p:spPr>
        <p:txBody>
          <a:bodyPr wrap="square">
            <a:spAutoFit/>
          </a:bodyPr>
          <a:lstStyle/>
          <a:p>
            <a:pPr lvl="0" fontAlgn="base">
              <a:lnSpc>
                <a:spcPct val="150000"/>
              </a:lnSpc>
              <a:spcBef>
                <a:spcPct val="0"/>
              </a:spcBef>
              <a:spcAft>
                <a:spcPct val="0"/>
              </a:spcAft>
              <a:buClr>
                <a:srgbClr val="C00000"/>
              </a:buClr>
              <a:buSzPct val="80000"/>
              <a:defRPr/>
            </a:pPr>
            <a:r>
              <a:rPr lang="zh-CN" altLang="en-US" sz="2000" dirty="0">
                <a:effectLst/>
                <a:latin typeface="微软雅黑" panose="020B0503020204020204" pitchFamily="34" charset="-122"/>
                <a:ea typeface="微软雅黑" panose="020B0503020204020204" pitchFamily="34" charset="-122"/>
                <a:sym typeface="Helvetica" pitchFamily="34" charset="0"/>
              </a:rPr>
              <a:t>       它在反对各种错误思想倾向的过程中形成，是与中国共产党党内教条主义错误思想斗争的结果。</a:t>
            </a:r>
            <a:endParaRPr lang="zh-CN" altLang="en-US" sz="2000" dirty="0">
              <a:effectLst/>
              <a:latin typeface="微软雅黑" panose="020B0503020204020204" pitchFamily="34" charset="-122"/>
              <a:ea typeface="微软雅黑" panose="020B0503020204020204" pitchFamily="34" charset="-122"/>
              <a:sym typeface="Helvetica" pitchFamily="34" charset="0"/>
            </a:endParaRPr>
          </a:p>
        </p:txBody>
      </p:sp>
      <p:sp>
        <p:nvSpPr>
          <p:cNvPr id="6" name="文本框 5"/>
          <p:cNvSpPr txBox="1"/>
          <p:nvPr/>
        </p:nvSpPr>
        <p:spPr>
          <a:xfrm>
            <a:off x="708896" y="4674956"/>
            <a:ext cx="5501405" cy="1477328"/>
          </a:xfrm>
          <a:prstGeom prst="rect">
            <a:avLst/>
          </a:prstGeom>
          <a:noFill/>
        </p:spPr>
        <p:txBody>
          <a:bodyPr wrap="square" rtlCol="0" anchor="t">
            <a:spAutoFit/>
          </a:bodyPr>
          <a:lstStyle/>
          <a:p>
            <a:pPr lvl="0" fontAlgn="base">
              <a:lnSpc>
                <a:spcPct val="150000"/>
              </a:lnSpc>
              <a:spcBef>
                <a:spcPct val="0"/>
              </a:spcBef>
              <a:spcAft>
                <a:spcPct val="0"/>
              </a:spcAft>
              <a:buClr>
                <a:srgbClr val="C00000"/>
              </a:buClr>
              <a:buSzPct val="80000"/>
              <a:defRPr/>
            </a:pPr>
            <a:r>
              <a:rPr lang="zh-CN" altLang="en-US" sz="2000" dirty="0">
                <a:effectLst/>
                <a:latin typeface="微软雅黑" panose="020B0503020204020204" pitchFamily="34" charset="-122"/>
                <a:ea typeface="微软雅黑" panose="020B0503020204020204" pitchFamily="34" charset="-122"/>
                <a:sym typeface="Helvetica" pitchFamily="34" charset="0"/>
              </a:rPr>
              <a:t>       它不拘泥于已有的结论，不照抄</a:t>
            </a:r>
            <a:r>
              <a:rPr lang="zh-CN" altLang="en-US" sz="2000" dirty="0">
                <a:effectLst/>
                <a:latin typeface="楷体" panose="02010609060101010101" pitchFamily="49" charset="-122"/>
                <a:ea typeface="楷体" panose="02010609060101010101" pitchFamily="49" charset="-122"/>
                <a:sym typeface="Helvetica" pitchFamily="34" charset="0"/>
              </a:rPr>
              <a:t>“</a:t>
            </a:r>
            <a:r>
              <a:rPr lang="zh-CN" altLang="en-US" sz="2000" dirty="0">
                <a:effectLst/>
                <a:latin typeface="微软雅黑" panose="020B0503020204020204" pitchFamily="34" charset="-122"/>
                <a:ea typeface="微软雅黑" panose="020B0503020204020204" pitchFamily="34" charset="-122"/>
                <a:sym typeface="Helvetica" pitchFamily="34" charset="0"/>
              </a:rPr>
              <a:t>本本</a:t>
            </a:r>
            <a:r>
              <a:rPr lang="zh-CN" altLang="en-US" sz="2000" dirty="0">
                <a:effectLst/>
                <a:latin typeface="楷体" panose="02010609060101010101" pitchFamily="49" charset="-122"/>
                <a:ea typeface="楷体" panose="02010609060101010101" pitchFamily="49" charset="-122"/>
                <a:sym typeface="Helvetica" pitchFamily="34" charset="0"/>
              </a:rPr>
              <a:t>”</a:t>
            </a:r>
            <a:r>
              <a:rPr lang="zh-CN" altLang="en-US" sz="2000" dirty="0">
                <a:effectLst/>
                <a:latin typeface="微软雅黑" panose="020B0503020204020204" pitchFamily="34" charset="-122"/>
                <a:ea typeface="微软雅黑" panose="020B0503020204020204" pitchFamily="34" charset="-122"/>
                <a:sym typeface="Helvetica" pitchFamily="34" charset="0"/>
              </a:rPr>
              <a:t>，体现了中国共产党对待马克思主义应持有的科学态度。</a:t>
            </a:r>
            <a:endParaRPr lang="zh-CN" altLang="en-US" sz="2000" dirty="0">
              <a:effectLst/>
              <a:latin typeface="微软雅黑" panose="020B0503020204020204" pitchFamily="34" charset="-122"/>
              <a:ea typeface="微软雅黑" panose="020B0503020204020204" pitchFamily="34" charset="-122"/>
              <a:sym typeface="Helvetica" pitchFamily="34" charset="0"/>
            </a:endParaRPr>
          </a:p>
        </p:txBody>
      </p:sp>
      <p:sp>
        <p:nvSpPr>
          <p:cNvPr id="10" name="矩形 9"/>
          <p:cNvSpPr/>
          <p:nvPr/>
        </p:nvSpPr>
        <p:spPr>
          <a:xfrm>
            <a:off x="708897" y="1462681"/>
            <a:ext cx="5501612" cy="2862322"/>
          </a:xfrm>
          <a:prstGeom prst="rect">
            <a:avLst/>
          </a:prstGeom>
        </p:spPr>
        <p:txBody>
          <a:bodyPr wrap="square">
            <a:spAutoFit/>
          </a:bodyPr>
          <a:lstStyle/>
          <a:p>
            <a:pPr lvl="0" fontAlgn="base">
              <a:lnSpc>
                <a:spcPct val="150000"/>
              </a:lnSpc>
              <a:spcBef>
                <a:spcPct val="0"/>
              </a:spcBef>
              <a:spcAft>
                <a:spcPct val="0"/>
              </a:spcAft>
              <a:buClr>
                <a:srgbClr val="C00000"/>
              </a:buClr>
              <a:buSzPct val="80000"/>
              <a:defRPr/>
            </a:pPr>
            <a:r>
              <a:rPr lang="zh-CN" altLang="en-US" sz="2000" dirty="0">
                <a:effectLst/>
                <a:latin typeface="微软雅黑" panose="020B0503020204020204" pitchFamily="34" charset="-122"/>
                <a:ea typeface="微软雅黑" panose="020B0503020204020204" pitchFamily="34" charset="-122"/>
                <a:sym typeface="Helvetica" pitchFamily="34" charset="0"/>
              </a:rPr>
              <a:t>       它以马克思列宁主义为指导，运用马克思主义科学方法分析中国国情，用一系列具有原创性、具有中国气派中国风格的概念、观点和理论，确立了把马克思主义基本原理同中国具体实际相结合的原则，开辟了马克思主义中国化的发展道路。</a:t>
            </a:r>
            <a:endParaRPr lang="en-US" altLang="zh-CN" sz="2000" dirty="0">
              <a:effectLst/>
              <a:latin typeface="微软雅黑" panose="020B0503020204020204" pitchFamily="34" charset="-122"/>
              <a:ea typeface="微软雅黑" panose="020B0503020204020204" pitchFamily="34" charset="-122"/>
              <a:sym typeface="Helvetica" pitchFamily="34" charset="0"/>
            </a:endParaRPr>
          </a:p>
        </p:txBody>
      </p:sp>
      <p:sp>
        <p:nvSpPr>
          <p:cNvPr id="11" name="矩形 10"/>
          <p:cNvSpPr/>
          <p:nvPr/>
        </p:nvSpPr>
        <p:spPr>
          <a:xfrm>
            <a:off x="6735931" y="1639522"/>
            <a:ext cx="4885056" cy="1938992"/>
          </a:xfrm>
          <a:prstGeom prst="rect">
            <a:avLst/>
          </a:prstGeom>
        </p:spPr>
        <p:txBody>
          <a:bodyPr wrap="square">
            <a:spAutoFit/>
          </a:bodyPr>
          <a:lstStyle/>
          <a:p>
            <a:pPr lvl="0" fontAlgn="base">
              <a:lnSpc>
                <a:spcPct val="150000"/>
              </a:lnSpc>
              <a:spcBef>
                <a:spcPct val="0"/>
              </a:spcBef>
              <a:spcAft>
                <a:spcPct val="0"/>
              </a:spcAft>
              <a:buClr>
                <a:srgbClr val="C00000"/>
              </a:buClr>
              <a:buSzPct val="80000"/>
              <a:defRPr/>
            </a:pPr>
            <a:r>
              <a:rPr lang="zh-CN" altLang="en-US" sz="2000" dirty="0">
                <a:effectLst/>
                <a:latin typeface="微软雅黑" panose="020B0503020204020204" pitchFamily="34" charset="-122"/>
                <a:ea typeface="微软雅黑" panose="020B0503020204020204" pitchFamily="34" charset="-122"/>
                <a:sym typeface="Helvetica" pitchFamily="34" charset="0"/>
              </a:rPr>
              <a:t>       它强调对中国国情的把握，对人民利益的尊重，对中华优秀传统文化的继承，坚持一切从实际出发，具体问题具体分析，展现了马克思主义中国化的方法论原则。</a:t>
            </a:r>
            <a:endParaRPr lang="zh-CN" altLang="en-US" sz="2000" dirty="0">
              <a:effectLst/>
              <a:latin typeface="微软雅黑" panose="020B0503020204020204" pitchFamily="34" charset="-122"/>
              <a:ea typeface="微软雅黑" panose="020B0503020204020204" pitchFamily="34" charset="-122"/>
              <a:sym typeface="Helvetica" pitchFamily="34" charset="0"/>
            </a:endParaRPr>
          </a:p>
        </p:txBody>
      </p:sp>
      <p:sp>
        <p:nvSpPr>
          <p:cNvPr id="43" name="矩形 42"/>
          <p:cNvSpPr/>
          <p:nvPr/>
        </p:nvSpPr>
        <p:spPr>
          <a:xfrm>
            <a:off x="9944100" y="210507"/>
            <a:ext cx="21457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三、新民主主义革命理论有何重大意义？</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303132" y="1752164"/>
            <a:ext cx="6746118" cy="369332"/>
          </a:xfrm>
          <a:prstGeom prst="rect">
            <a:avLst/>
          </a:prstGeom>
        </p:spPr>
        <p:txBody>
          <a:bodyPr wrap="square">
            <a:spAutoFit/>
          </a:bodyPr>
          <a:lstStyle/>
          <a:p>
            <a:endParaRPr lang="zh-CN" altLang="en-US" dirty="0"/>
          </a:p>
        </p:txBody>
      </p:sp>
      <p:sp>
        <p:nvSpPr>
          <p:cNvPr id="2" name="TextBox 3"/>
          <p:cNvSpPr txBox="1"/>
          <p:nvPr/>
        </p:nvSpPr>
        <p:spPr>
          <a:xfrm>
            <a:off x="2825750" y="696452"/>
            <a:ext cx="6540500" cy="42989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2200" dirty="0">
                <a:solidFill>
                  <a:schemeClr val="tx1">
                    <a:lumMod val="85000"/>
                    <a:lumOff val="15000"/>
                  </a:schemeClr>
                </a:solidFill>
              </a:rPr>
              <a:t>（二）新民主主义革命理论的实践意义</a:t>
            </a:r>
            <a:endParaRPr lang="zh-CN" altLang="en-US" sz="2200" dirty="0">
              <a:solidFill>
                <a:schemeClr val="tx1">
                  <a:lumMod val="85000"/>
                  <a:lumOff val="15000"/>
                </a:schemeClr>
              </a:solidFill>
            </a:endParaRPr>
          </a:p>
        </p:txBody>
      </p:sp>
      <p:sp>
        <p:nvSpPr>
          <p:cNvPr id="143" name="ïṥlíḋè"/>
          <p:cNvSpPr/>
          <p:nvPr/>
        </p:nvSpPr>
        <p:spPr>
          <a:xfrm>
            <a:off x="6091060" y="2544069"/>
            <a:ext cx="1113401" cy="786681"/>
          </a:xfrm>
          <a:custGeom>
            <a:avLst/>
            <a:gdLst/>
            <a:ahLst/>
            <a:cxnLst/>
            <a:rect l="l" t="t" r="r" b="b"/>
            <a:pathLst>
              <a:path w="21600" h="21600" extrusionOk="0">
                <a:moveTo>
                  <a:pt x="0" y="0"/>
                </a:moveTo>
                <a:lnTo>
                  <a:pt x="10" y="7734"/>
                </a:lnTo>
                <a:cubicBezTo>
                  <a:pt x="3285" y="7966"/>
                  <a:pt x="6478" y="9271"/>
                  <a:pt x="9336" y="11546"/>
                </a:cubicBezTo>
                <a:cubicBezTo>
                  <a:pt x="12383" y="13972"/>
                  <a:pt x="14959" y="17425"/>
                  <a:pt x="16835" y="21600"/>
                </a:cubicBezTo>
                <a:lnTo>
                  <a:pt x="21600" y="17841"/>
                </a:lnTo>
                <a:cubicBezTo>
                  <a:pt x="19248" y="12488"/>
                  <a:pt x="15989" y="8050"/>
                  <a:pt x="12119" y="4930"/>
                </a:cubicBezTo>
                <a:cubicBezTo>
                  <a:pt x="8415" y="1943"/>
                  <a:pt x="4260" y="253"/>
                  <a:pt x="0" y="0"/>
                </a:cubicBezTo>
                <a:close/>
              </a:path>
            </a:pathLst>
          </a:custGeom>
          <a:solidFill>
            <a:srgbClr val="B0261F"/>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44" name="iṩ1îḑe"/>
          <p:cNvSpPr/>
          <p:nvPr/>
        </p:nvSpPr>
        <p:spPr>
          <a:xfrm>
            <a:off x="4970690" y="2541865"/>
            <a:ext cx="1109345" cy="779416"/>
          </a:xfrm>
          <a:custGeom>
            <a:avLst/>
            <a:gdLst/>
            <a:ahLst/>
            <a:cxnLst/>
            <a:rect l="l" t="t" r="r" b="b"/>
            <a:pathLst>
              <a:path w="21600" h="21600" extrusionOk="0">
                <a:moveTo>
                  <a:pt x="21600" y="0"/>
                </a:moveTo>
                <a:cubicBezTo>
                  <a:pt x="17528" y="218"/>
                  <a:pt x="13546" y="1764"/>
                  <a:pt x="9960" y="4518"/>
                </a:cubicBezTo>
                <a:cubicBezTo>
                  <a:pt x="5886" y="7646"/>
                  <a:pt x="2453" y="12230"/>
                  <a:pt x="0" y="17817"/>
                </a:cubicBezTo>
                <a:lnTo>
                  <a:pt x="4801" y="21600"/>
                </a:lnTo>
                <a:cubicBezTo>
                  <a:pt x="6642" y="17546"/>
                  <a:pt x="9138" y="14176"/>
                  <a:pt x="12079" y="11772"/>
                </a:cubicBezTo>
                <a:cubicBezTo>
                  <a:pt x="14984" y="9398"/>
                  <a:pt x="18242" y="8033"/>
                  <a:pt x="21587" y="7788"/>
                </a:cubicBezTo>
                <a:lnTo>
                  <a:pt x="21600" y="0"/>
                </a:lnTo>
                <a:close/>
              </a:path>
            </a:pathLst>
          </a:custGeom>
          <a:solidFill>
            <a:srgbClr val="E97C30"/>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45" name="îṧ1îḍê"/>
          <p:cNvSpPr/>
          <p:nvPr/>
        </p:nvSpPr>
        <p:spPr>
          <a:xfrm>
            <a:off x="4805480" y="3184314"/>
            <a:ext cx="402595" cy="1251932"/>
          </a:xfrm>
          <a:custGeom>
            <a:avLst/>
            <a:gdLst/>
            <a:ahLst/>
            <a:cxnLst/>
            <a:rect l="l" t="t" r="r" b="b"/>
            <a:pathLst>
              <a:path w="21409" h="21600" extrusionOk="0">
                <a:moveTo>
                  <a:pt x="8184" y="0"/>
                </a:moveTo>
                <a:cubicBezTo>
                  <a:pt x="2999" y="3250"/>
                  <a:pt x="201" y="6845"/>
                  <a:pt x="10" y="10503"/>
                </a:cubicBezTo>
                <a:cubicBezTo>
                  <a:pt x="-191" y="14354"/>
                  <a:pt x="2497" y="18162"/>
                  <a:pt x="7843" y="21600"/>
                </a:cubicBezTo>
                <a:lnTo>
                  <a:pt x="21020" y="19221"/>
                </a:lnTo>
                <a:cubicBezTo>
                  <a:pt x="16916" y="16560"/>
                  <a:pt x="14844" y="13619"/>
                  <a:pt x="14980" y="10644"/>
                </a:cubicBezTo>
                <a:cubicBezTo>
                  <a:pt x="15111" y="7762"/>
                  <a:pt x="17313" y="4929"/>
                  <a:pt x="21409" y="2371"/>
                </a:cubicBezTo>
                <a:lnTo>
                  <a:pt x="8184" y="0"/>
                </a:lnTo>
                <a:close/>
              </a:path>
            </a:pathLst>
          </a:custGeom>
          <a:solidFill>
            <a:srgbClr val="B0261F"/>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46" name="išļidé"/>
          <p:cNvSpPr/>
          <p:nvPr/>
        </p:nvSpPr>
        <p:spPr>
          <a:xfrm>
            <a:off x="4949474" y="4306117"/>
            <a:ext cx="1116646" cy="791801"/>
          </a:xfrm>
          <a:custGeom>
            <a:avLst/>
            <a:gdLst/>
            <a:ahLst/>
            <a:cxnLst/>
            <a:rect l="l" t="t" r="r" b="b"/>
            <a:pathLst>
              <a:path w="21600" h="21600" extrusionOk="0">
                <a:moveTo>
                  <a:pt x="4729" y="0"/>
                </a:moveTo>
                <a:cubicBezTo>
                  <a:pt x="6634" y="4211"/>
                  <a:pt x="9247" y="7692"/>
                  <a:pt x="12337" y="10133"/>
                </a:cubicBezTo>
                <a:cubicBezTo>
                  <a:pt x="15179" y="12380"/>
                  <a:pt x="18347" y="13684"/>
                  <a:pt x="21600" y="13945"/>
                </a:cubicBezTo>
                <a:lnTo>
                  <a:pt x="21590" y="21600"/>
                </a:lnTo>
                <a:cubicBezTo>
                  <a:pt x="17324" y="21370"/>
                  <a:pt x="13161" y="19686"/>
                  <a:pt x="9457" y="16694"/>
                </a:cubicBezTo>
                <a:cubicBezTo>
                  <a:pt x="5577" y="13560"/>
                  <a:pt x="2324" y="9092"/>
                  <a:pt x="0" y="3705"/>
                </a:cubicBezTo>
                <a:lnTo>
                  <a:pt x="4729" y="0"/>
                </a:lnTo>
                <a:close/>
              </a:path>
            </a:pathLst>
          </a:custGeom>
          <a:solidFill>
            <a:srgbClr val="E97C30"/>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47" name="isľiďe"/>
          <p:cNvSpPr/>
          <p:nvPr/>
        </p:nvSpPr>
        <p:spPr>
          <a:xfrm>
            <a:off x="6078595" y="4291337"/>
            <a:ext cx="1122098" cy="800094"/>
          </a:xfrm>
          <a:custGeom>
            <a:avLst/>
            <a:gdLst/>
            <a:ahLst/>
            <a:cxnLst/>
            <a:rect l="l" t="t" r="r" b="b"/>
            <a:pathLst>
              <a:path w="21600" h="21600" extrusionOk="0">
                <a:moveTo>
                  <a:pt x="16905" y="0"/>
                </a:moveTo>
                <a:lnTo>
                  <a:pt x="21600" y="3671"/>
                </a:lnTo>
                <a:cubicBezTo>
                  <a:pt x="19334" y="9036"/>
                  <a:pt x="16128" y="13500"/>
                  <a:pt x="12287" y="16641"/>
                </a:cubicBezTo>
                <a:cubicBezTo>
                  <a:pt x="8548" y="19697"/>
                  <a:pt x="4326" y="21402"/>
                  <a:pt x="0" y="21600"/>
                </a:cubicBezTo>
                <a:lnTo>
                  <a:pt x="0" y="14024"/>
                </a:lnTo>
                <a:cubicBezTo>
                  <a:pt x="3561" y="13780"/>
                  <a:pt x="7019" y="12272"/>
                  <a:pt x="10051" y="9642"/>
                </a:cubicBezTo>
                <a:cubicBezTo>
                  <a:pt x="12840" y="7222"/>
                  <a:pt x="15188" y="3920"/>
                  <a:pt x="16905" y="0"/>
                </a:cubicBezTo>
                <a:close/>
              </a:path>
            </a:pathLst>
          </a:custGeom>
          <a:solidFill>
            <a:srgbClr val="B0261F"/>
          </a:solidFill>
          <a:ln>
            <a:noFill/>
          </a:ln>
        </p:spPr>
        <p:txBody>
          <a:bodyPr spcFirstLastPara="1" wrap="square" lIns="91440" tIns="45720" rIns="91440" bIns="45720" anchor="ctr" anchorCtr="0">
            <a:normAutofit/>
          </a:bodyPr>
          <a:lstStyle/>
          <a:p>
            <a:pPr>
              <a:buClr>
                <a:srgbClr val="FEFCFF"/>
              </a:buClr>
              <a:buSzPts val="800"/>
            </a:pPr>
            <a:endParaRPr sz="2000">
              <a:solidFill>
                <a:srgbClr val="252D30"/>
              </a:solidFill>
            </a:endParaRPr>
          </a:p>
        </p:txBody>
      </p:sp>
      <p:sp>
        <p:nvSpPr>
          <p:cNvPr id="148" name="íṥľiḋè"/>
          <p:cNvSpPr/>
          <p:nvPr/>
        </p:nvSpPr>
        <p:spPr>
          <a:xfrm>
            <a:off x="6967223" y="3200697"/>
            <a:ext cx="395444" cy="1234311"/>
          </a:xfrm>
          <a:custGeom>
            <a:avLst/>
            <a:gdLst/>
            <a:ahLst/>
            <a:cxnLst/>
            <a:rect l="l" t="t" r="r" b="b"/>
            <a:pathLst>
              <a:path w="21527" h="21600" extrusionOk="0">
                <a:moveTo>
                  <a:pt x="0" y="2415"/>
                </a:moveTo>
                <a:cubicBezTo>
                  <a:pt x="4176" y="5100"/>
                  <a:pt x="6323" y="8063"/>
                  <a:pt x="6266" y="11065"/>
                </a:cubicBezTo>
                <a:cubicBezTo>
                  <a:pt x="6214" y="13875"/>
                  <a:pt x="4228" y="16647"/>
                  <a:pt x="453" y="19182"/>
                </a:cubicBezTo>
                <a:lnTo>
                  <a:pt x="13826" y="21600"/>
                </a:lnTo>
                <a:cubicBezTo>
                  <a:pt x="18964" y="18233"/>
                  <a:pt x="21600" y="14528"/>
                  <a:pt x="21525" y="10777"/>
                </a:cubicBezTo>
                <a:cubicBezTo>
                  <a:pt x="21451" y="7032"/>
                  <a:pt x="18675" y="3343"/>
                  <a:pt x="13416" y="0"/>
                </a:cubicBezTo>
                <a:lnTo>
                  <a:pt x="0" y="2415"/>
                </a:lnTo>
                <a:close/>
              </a:path>
            </a:pathLst>
          </a:custGeom>
          <a:solidFill>
            <a:srgbClr val="E97C30"/>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49" name="îṩliḑé"/>
          <p:cNvSpPr/>
          <p:nvPr/>
        </p:nvSpPr>
        <p:spPr>
          <a:xfrm>
            <a:off x="475505" y="1553527"/>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algn="l"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cxnSp>
        <p:nvCxnSpPr>
          <p:cNvPr id="150" name="直接箭头连接符 149"/>
          <p:cNvCxnSpPr/>
          <p:nvPr/>
        </p:nvCxnSpPr>
        <p:spPr>
          <a:xfrm>
            <a:off x="3801921" y="3799851"/>
            <a:ext cx="857987" cy="1"/>
          </a:xfrm>
          <a:prstGeom prst="straightConnector1">
            <a:avLst/>
          </a:prstGeom>
          <a:noFill/>
          <a:ln w="19050" cap="flat" cmpd="sng">
            <a:solidFill>
              <a:srgbClr val="CFCDD0"/>
            </a:solidFill>
            <a:prstDash val="solid"/>
            <a:miter lim="800000"/>
            <a:headEnd type="none" w="sm" len="sm"/>
            <a:tailEnd type="none" w="sm" len="sm"/>
          </a:ln>
        </p:spPr>
      </p:cxnSp>
      <p:sp>
        <p:nvSpPr>
          <p:cNvPr id="151" name="i$ḻïḓe"/>
          <p:cNvSpPr/>
          <p:nvPr/>
        </p:nvSpPr>
        <p:spPr>
          <a:xfrm>
            <a:off x="3839316" y="2206766"/>
            <a:ext cx="1225867" cy="606864"/>
          </a:xfrm>
          <a:custGeom>
            <a:avLst/>
            <a:gdLst/>
            <a:ahLst/>
            <a:cxnLst/>
            <a:rect l="l" t="t" r="r" b="b"/>
            <a:pathLst>
              <a:path w="21600" h="21588" extrusionOk="0">
                <a:moveTo>
                  <a:pt x="0" y="0"/>
                </a:moveTo>
                <a:lnTo>
                  <a:pt x="5311" y="0"/>
                </a:lnTo>
                <a:cubicBezTo>
                  <a:pt x="6090" y="-12"/>
                  <a:pt x="6866" y="207"/>
                  <a:pt x="7614" y="651"/>
                </a:cubicBezTo>
                <a:cubicBezTo>
                  <a:pt x="8479" y="1165"/>
                  <a:pt x="9296" y="1973"/>
                  <a:pt x="10027" y="3040"/>
                </a:cubicBezTo>
                <a:lnTo>
                  <a:pt x="21600" y="21588"/>
                </a:lnTo>
              </a:path>
            </a:pathLst>
          </a:custGeom>
          <a:noFill/>
          <a:ln w="19050" cap="flat" cmpd="sng">
            <a:solidFill>
              <a:srgbClr val="CFCDD0"/>
            </a:solidFill>
            <a:prstDash val="solid"/>
            <a:miter lim="800000"/>
            <a:headEnd type="none" w="sm" len="sm"/>
            <a:tailEnd type="none" w="sm" len="sm"/>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52" name="ïs1îḑê"/>
          <p:cNvSpPr/>
          <p:nvPr/>
        </p:nvSpPr>
        <p:spPr>
          <a:xfrm>
            <a:off x="3840414" y="4806931"/>
            <a:ext cx="1225867" cy="611798"/>
          </a:xfrm>
          <a:custGeom>
            <a:avLst/>
            <a:gdLst/>
            <a:ahLst/>
            <a:cxnLst/>
            <a:rect l="l" t="t" r="r" b="b"/>
            <a:pathLst>
              <a:path w="21600" h="21588" extrusionOk="0">
                <a:moveTo>
                  <a:pt x="0" y="21588"/>
                </a:moveTo>
                <a:lnTo>
                  <a:pt x="5311" y="21588"/>
                </a:lnTo>
                <a:cubicBezTo>
                  <a:pt x="6090" y="21600"/>
                  <a:pt x="6866" y="21381"/>
                  <a:pt x="7614" y="20937"/>
                </a:cubicBezTo>
                <a:cubicBezTo>
                  <a:pt x="8479" y="20423"/>
                  <a:pt x="9296" y="19615"/>
                  <a:pt x="10027" y="18548"/>
                </a:cubicBezTo>
                <a:lnTo>
                  <a:pt x="21600" y="0"/>
                </a:lnTo>
              </a:path>
            </a:pathLst>
          </a:custGeom>
          <a:noFill/>
          <a:ln w="19050" cap="flat" cmpd="sng">
            <a:solidFill>
              <a:srgbClr val="CFCDD0"/>
            </a:solidFill>
            <a:prstDash val="solid"/>
            <a:miter lim="800000"/>
            <a:headEnd type="none" w="sm" len="sm"/>
            <a:tailEnd type="none" w="sm" len="sm"/>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53" name="išľîde"/>
          <p:cNvSpPr/>
          <p:nvPr/>
        </p:nvSpPr>
        <p:spPr>
          <a:xfrm>
            <a:off x="475505" y="3117677"/>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algn="l"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sp>
        <p:nvSpPr>
          <p:cNvPr id="155" name="îṥľîḋê"/>
          <p:cNvSpPr/>
          <p:nvPr/>
        </p:nvSpPr>
        <p:spPr>
          <a:xfrm>
            <a:off x="475505" y="4681828"/>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algn="l"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sp>
        <p:nvSpPr>
          <p:cNvPr id="158" name="išḻîďè"/>
          <p:cNvSpPr/>
          <p:nvPr/>
        </p:nvSpPr>
        <p:spPr>
          <a:xfrm>
            <a:off x="7141070" y="2204707"/>
            <a:ext cx="1225856" cy="606863"/>
          </a:xfrm>
          <a:custGeom>
            <a:avLst/>
            <a:gdLst/>
            <a:ahLst/>
            <a:cxnLst/>
            <a:rect l="l" t="t" r="r" b="b"/>
            <a:pathLst>
              <a:path w="21600" h="21588" extrusionOk="0">
                <a:moveTo>
                  <a:pt x="21600" y="0"/>
                </a:moveTo>
                <a:lnTo>
                  <a:pt x="16289" y="0"/>
                </a:lnTo>
                <a:cubicBezTo>
                  <a:pt x="15510" y="-12"/>
                  <a:pt x="14734" y="207"/>
                  <a:pt x="13986" y="651"/>
                </a:cubicBezTo>
                <a:cubicBezTo>
                  <a:pt x="13121" y="1165"/>
                  <a:pt x="12304" y="1973"/>
                  <a:pt x="11573" y="3040"/>
                </a:cubicBezTo>
                <a:lnTo>
                  <a:pt x="0" y="21588"/>
                </a:lnTo>
              </a:path>
            </a:pathLst>
          </a:custGeom>
          <a:noFill/>
          <a:ln w="19050" cap="flat" cmpd="sng">
            <a:solidFill>
              <a:srgbClr val="CFCDD0"/>
            </a:solidFill>
            <a:prstDash val="solid"/>
            <a:miter lim="800000"/>
            <a:headEnd type="none" w="sm" len="sm"/>
            <a:tailEnd type="none" w="sm" len="sm"/>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sp>
        <p:nvSpPr>
          <p:cNvPr id="159" name="ïšľidé"/>
          <p:cNvSpPr/>
          <p:nvPr/>
        </p:nvSpPr>
        <p:spPr>
          <a:xfrm>
            <a:off x="7141070" y="4763737"/>
            <a:ext cx="1225856" cy="606841"/>
          </a:xfrm>
          <a:custGeom>
            <a:avLst/>
            <a:gdLst/>
            <a:ahLst/>
            <a:cxnLst/>
            <a:rect l="l" t="t" r="r" b="b"/>
            <a:pathLst>
              <a:path w="21600" h="21588" extrusionOk="0">
                <a:moveTo>
                  <a:pt x="21600" y="21588"/>
                </a:moveTo>
                <a:lnTo>
                  <a:pt x="16289" y="21588"/>
                </a:lnTo>
                <a:cubicBezTo>
                  <a:pt x="15510" y="21600"/>
                  <a:pt x="14734" y="21381"/>
                  <a:pt x="13986" y="20937"/>
                </a:cubicBezTo>
                <a:cubicBezTo>
                  <a:pt x="13121" y="20423"/>
                  <a:pt x="12304" y="19615"/>
                  <a:pt x="11573" y="18548"/>
                </a:cubicBezTo>
                <a:lnTo>
                  <a:pt x="0" y="0"/>
                </a:lnTo>
              </a:path>
            </a:pathLst>
          </a:custGeom>
          <a:noFill/>
          <a:ln w="19050" cap="flat" cmpd="sng">
            <a:solidFill>
              <a:srgbClr val="CFCDD0"/>
            </a:solidFill>
            <a:prstDash val="solid"/>
            <a:miter lim="800000"/>
            <a:headEnd type="none" w="sm" len="sm"/>
            <a:tailEnd type="none" w="sm" len="sm"/>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FEFCFF"/>
              </a:buClr>
              <a:buSzPts val="800"/>
              <a:buFont typeface="Arial" panose="020B0604020202020204"/>
              <a:buNone/>
            </a:pPr>
            <a:endParaRPr sz="2000" b="0" i="0" u="none" strike="noStrike" cap="none">
              <a:solidFill>
                <a:srgbClr val="252D30"/>
              </a:solidFill>
            </a:endParaRPr>
          </a:p>
        </p:txBody>
      </p:sp>
      <p:cxnSp>
        <p:nvCxnSpPr>
          <p:cNvPr id="160" name="直接箭头连接符 159"/>
          <p:cNvCxnSpPr/>
          <p:nvPr/>
        </p:nvCxnSpPr>
        <p:spPr>
          <a:xfrm>
            <a:off x="7541790" y="3795922"/>
            <a:ext cx="857987" cy="1"/>
          </a:xfrm>
          <a:prstGeom prst="straightConnector1">
            <a:avLst/>
          </a:prstGeom>
          <a:noFill/>
          <a:ln w="19050" cap="flat" cmpd="sng">
            <a:solidFill>
              <a:srgbClr val="CFCDD0"/>
            </a:solidFill>
            <a:prstDash val="solid"/>
            <a:miter lim="800000"/>
            <a:headEnd type="none" w="sm" len="sm"/>
            <a:tailEnd type="none" w="sm" len="sm"/>
          </a:ln>
        </p:spPr>
      </p:cxnSp>
      <p:sp>
        <p:nvSpPr>
          <p:cNvPr id="161" name="iś1ïḋè"/>
          <p:cNvSpPr/>
          <p:nvPr/>
        </p:nvSpPr>
        <p:spPr>
          <a:xfrm>
            <a:off x="8425434" y="1553527"/>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algn="l"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sp>
        <p:nvSpPr>
          <p:cNvPr id="162" name="î$ḻiďé"/>
          <p:cNvSpPr/>
          <p:nvPr/>
        </p:nvSpPr>
        <p:spPr>
          <a:xfrm>
            <a:off x="8425434" y="3117677"/>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algn="l"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sp>
        <p:nvSpPr>
          <p:cNvPr id="163" name="î$1îďê"/>
          <p:cNvSpPr/>
          <p:nvPr/>
        </p:nvSpPr>
        <p:spPr>
          <a:xfrm>
            <a:off x="8425434" y="4681828"/>
            <a:ext cx="3296121" cy="1339977"/>
          </a:xfrm>
          <a:custGeom>
            <a:avLst/>
            <a:gdLst/>
            <a:ahLst/>
            <a:cxnLst/>
            <a:rect l="l" t="t" r="r" b="b"/>
            <a:pathLst>
              <a:path w="21600" h="21600" extrusionOk="0">
                <a:moveTo>
                  <a:pt x="1124" y="0"/>
                </a:moveTo>
                <a:lnTo>
                  <a:pt x="20476" y="0"/>
                </a:lnTo>
                <a:cubicBezTo>
                  <a:pt x="20637" y="0"/>
                  <a:pt x="20758" y="0"/>
                  <a:pt x="20861" y="15"/>
                </a:cubicBezTo>
                <a:cubicBezTo>
                  <a:pt x="20964" y="30"/>
                  <a:pt x="21049" y="59"/>
                  <a:pt x="21136" y="119"/>
                </a:cubicBezTo>
                <a:cubicBezTo>
                  <a:pt x="21231" y="193"/>
                  <a:pt x="21316" y="311"/>
                  <a:pt x="21386" y="461"/>
                </a:cubicBezTo>
                <a:cubicBezTo>
                  <a:pt x="21455" y="612"/>
                  <a:pt x="21510" y="795"/>
                  <a:pt x="21545" y="999"/>
                </a:cubicBezTo>
                <a:cubicBezTo>
                  <a:pt x="21572" y="1186"/>
                  <a:pt x="21586" y="1368"/>
                  <a:pt x="21593" y="1591"/>
                </a:cubicBezTo>
                <a:cubicBezTo>
                  <a:pt x="21600" y="1813"/>
                  <a:pt x="21600" y="2077"/>
                  <a:pt x="21600" y="2430"/>
                </a:cubicBezTo>
                <a:lnTo>
                  <a:pt x="21600" y="19181"/>
                </a:lnTo>
                <a:cubicBezTo>
                  <a:pt x="21600" y="19528"/>
                  <a:pt x="21600" y="19789"/>
                  <a:pt x="21593" y="20011"/>
                </a:cubicBezTo>
                <a:cubicBezTo>
                  <a:pt x="21586" y="20232"/>
                  <a:pt x="21572" y="20414"/>
                  <a:pt x="21545" y="20601"/>
                </a:cubicBezTo>
                <a:cubicBezTo>
                  <a:pt x="21510" y="20805"/>
                  <a:pt x="21455" y="20988"/>
                  <a:pt x="21386" y="21139"/>
                </a:cubicBezTo>
                <a:cubicBezTo>
                  <a:pt x="21316" y="21289"/>
                  <a:pt x="21231" y="21407"/>
                  <a:pt x="21136" y="21481"/>
                </a:cubicBezTo>
                <a:cubicBezTo>
                  <a:pt x="21049" y="21541"/>
                  <a:pt x="20964" y="21570"/>
                  <a:pt x="20861" y="21585"/>
                </a:cubicBezTo>
                <a:cubicBezTo>
                  <a:pt x="20757" y="21600"/>
                  <a:pt x="20634" y="21600"/>
                  <a:pt x="20471" y="21600"/>
                </a:cubicBezTo>
                <a:lnTo>
                  <a:pt x="1124" y="21600"/>
                </a:lnTo>
                <a:cubicBezTo>
                  <a:pt x="963" y="21600"/>
                  <a:pt x="842" y="21600"/>
                  <a:pt x="739" y="21585"/>
                </a:cubicBezTo>
                <a:cubicBezTo>
                  <a:pt x="636" y="21570"/>
                  <a:pt x="551" y="21541"/>
                  <a:pt x="464" y="21481"/>
                </a:cubicBezTo>
                <a:cubicBezTo>
                  <a:pt x="369" y="21407"/>
                  <a:pt x="284" y="21289"/>
                  <a:pt x="214" y="21139"/>
                </a:cubicBezTo>
                <a:cubicBezTo>
                  <a:pt x="145" y="20988"/>
                  <a:pt x="90" y="20805"/>
                  <a:pt x="55" y="20601"/>
                </a:cubicBezTo>
                <a:cubicBezTo>
                  <a:pt x="28" y="20414"/>
                  <a:pt x="14" y="20232"/>
                  <a:pt x="7" y="20009"/>
                </a:cubicBezTo>
                <a:cubicBezTo>
                  <a:pt x="0" y="19787"/>
                  <a:pt x="0" y="19523"/>
                  <a:pt x="0" y="19170"/>
                </a:cubicBezTo>
                <a:lnTo>
                  <a:pt x="0" y="2419"/>
                </a:lnTo>
                <a:cubicBezTo>
                  <a:pt x="0" y="2072"/>
                  <a:pt x="0" y="1811"/>
                  <a:pt x="7" y="1589"/>
                </a:cubicBezTo>
                <a:cubicBezTo>
                  <a:pt x="14" y="1368"/>
                  <a:pt x="28" y="1186"/>
                  <a:pt x="55" y="999"/>
                </a:cubicBezTo>
                <a:cubicBezTo>
                  <a:pt x="90" y="795"/>
                  <a:pt x="145" y="612"/>
                  <a:pt x="214" y="461"/>
                </a:cubicBezTo>
                <a:cubicBezTo>
                  <a:pt x="284" y="311"/>
                  <a:pt x="369" y="193"/>
                  <a:pt x="464" y="119"/>
                </a:cubicBezTo>
                <a:cubicBezTo>
                  <a:pt x="551" y="59"/>
                  <a:pt x="636" y="30"/>
                  <a:pt x="739" y="15"/>
                </a:cubicBezTo>
                <a:cubicBezTo>
                  <a:pt x="843" y="0"/>
                  <a:pt x="966" y="0"/>
                  <a:pt x="1129" y="0"/>
                </a:cubicBezTo>
                <a:lnTo>
                  <a:pt x="1124" y="0"/>
                </a:lnTo>
                <a:close/>
              </a:path>
            </a:pathLst>
          </a:custGeom>
          <a:solidFill>
            <a:schemeClr val="bg1"/>
          </a:solidFill>
          <a:ln>
            <a:noFill/>
          </a:ln>
          <a:effectLst>
            <a:outerShdw blurRad="190500" dist="25400" sx="102000" sy="102000" algn="ctr" rotWithShape="0">
              <a:prstClr val="black">
                <a:alpha val="16000"/>
              </a:prstClr>
            </a:outerShdw>
          </a:effectLst>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dirty="0">
              <a:solidFill>
                <a:srgbClr val="252D30"/>
              </a:solidFill>
            </a:endParaRPr>
          </a:p>
        </p:txBody>
      </p:sp>
      <p:grpSp>
        <p:nvGrpSpPr>
          <p:cNvPr id="3" name="组合 2"/>
          <p:cNvGrpSpPr/>
          <p:nvPr/>
        </p:nvGrpSpPr>
        <p:grpSpPr>
          <a:xfrm>
            <a:off x="5091939" y="2825525"/>
            <a:ext cx="1993648" cy="1993649"/>
            <a:chOff x="5091939" y="2825525"/>
            <a:chExt cx="1993648" cy="1993649"/>
          </a:xfrm>
        </p:grpSpPr>
        <p:sp>
          <p:nvSpPr>
            <p:cNvPr id="142" name="ïṩľîḓê"/>
            <p:cNvSpPr/>
            <p:nvPr/>
          </p:nvSpPr>
          <p:spPr>
            <a:xfrm>
              <a:off x="5091939" y="2825525"/>
              <a:ext cx="1993648" cy="1993649"/>
            </a:xfrm>
            <a:prstGeom prst="ellipse">
              <a:avLst/>
            </a:prstGeom>
            <a:solidFill>
              <a:schemeClr val="bg1"/>
            </a:solidFill>
            <a:ln>
              <a:noFill/>
            </a:ln>
          </p:spPr>
          <p:txBody>
            <a:bodyPr spcFirstLastPara="1" wrap="square" lIns="91440" tIns="45720" rIns="91440" bIns="45720" anchor="ctr" anchorCtr="0">
              <a:normAutofit/>
            </a:bodyPr>
            <a:lstStyle/>
            <a:p>
              <a:pPr marL="0" marR="0" lvl="0" indent="0" algn="l" rtl="0">
                <a:lnSpc>
                  <a:spcPct val="100000"/>
                </a:lnSpc>
                <a:spcBef>
                  <a:spcPts val="0"/>
                </a:spcBef>
                <a:spcAft>
                  <a:spcPts val="0"/>
                </a:spcAft>
                <a:buClr>
                  <a:srgbClr val="252D30"/>
                </a:buClr>
                <a:buSzPts val="800"/>
                <a:buFont typeface="Arial" panose="020B0604020202020204"/>
                <a:buNone/>
              </a:pPr>
              <a:endParaRPr sz="2000" b="0" i="0" u="none" strike="noStrike" cap="none">
                <a:solidFill>
                  <a:srgbClr val="252D30"/>
                </a:solidFill>
              </a:endParaRPr>
            </a:p>
          </p:txBody>
        </p:sp>
        <p:sp>
          <p:nvSpPr>
            <p:cNvPr id="6" name="矩形 5"/>
            <p:cNvSpPr/>
            <p:nvPr/>
          </p:nvSpPr>
          <p:spPr>
            <a:xfrm>
              <a:off x="5237037" y="3251756"/>
              <a:ext cx="1708920" cy="1054648"/>
            </a:xfrm>
            <a:prstGeom prst="rect">
              <a:avLst/>
            </a:prstGeom>
          </p:spPr>
          <p:txBody>
            <a:bodyPr wrap="square">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sym typeface="+mn-ea"/>
                </a:rPr>
                <a:t>新民主主义革命理论</a:t>
              </a:r>
              <a:endParaRPr lang="zh-CN" altLang="en-US" sz="2200" b="1" dirty="0"/>
            </a:p>
          </p:txBody>
        </p:sp>
      </p:grpSp>
      <p:sp>
        <p:nvSpPr>
          <p:cNvPr id="11" name="矩形 10"/>
          <p:cNvSpPr/>
          <p:nvPr/>
        </p:nvSpPr>
        <p:spPr>
          <a:xfrm>
            <a:off x="536918" y="1519204"/>
            <a:ext cx="3260357" cy="1337945"/>
          </a:xfrm>
          <a:prstGeom prst="rect">
            <a:avLst/>
          </a:prstGeom>
        </p:spPr>
        <p:txBody>
          <a:bodyPr wrap="square">
            <a:spAutoFit/>
          </a:bodyPr>
          <a:lstStyle/>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sym typeface="+mn-ea"/>
              </a:rPr>
              <a:t>系统说明了</a:t>
            </a:r>
            <a:r>
              <a:rPr lang="zh-CN" altLang="en-US" dirty="0">
                <a:latin typeface="微软雅黑" panose="020B0503020204020204" pitchFamily="34" charset="-122"/>
                <a:ea typeface="微软雅黑" panose="020B0503020204020204" pitchFamily="34" charset="-122"/>
                <a:sym typeface="+mn-ea"/>
              </a:rPr>
              <a:t>新民主主义革命的对象、动力、领导力量、性质和前途</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631635" y="3614368"/>
            <a:ext cx="3052134" cy="36830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sym typeface="+mn-ea"/>
              </a:rPr>
              <a:t>反映了中国革命的</a:t>
            </a:r>
            <a:r>
              <a:rPr lang="zh-CN" altLang="en-US" dirty="0">
                <a:solidFill>
                  <a:srgbClr val="C00000"/>
                </a:solidFill>
                <a:latin typeface="微软雅黑" panose="020B0503020204020204" pitchFamily="34" charset="-122"/>
                <a:ea typeface="微软雅黑" panose="020B0503020204020204" pitchFamily="34" charset="-122"/>
                <a:sym typeface="+mn-ea"/>
              </a:rPr>
              <a:t>客观规律</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79" name="矩形 178"/>
          <p:cNvSpPr/>
          <p:nvPr/>
        </p:nvSpPr>
        <p:spPr>
          <a:xfrm>
            <a:off x="610962" y="4916887"/>
            <a:ext cx="3090030" cy="923330"/>
          </a:xfrm>
          <a:prstGeom prst="rect">
            <a:avLst/>
          </a:prstGeom>
        </p:spPr>
        <p:txBody>
          <a:bodyPr wrap="square">
            <a:spAutoFit/>
          </a:bodyPr>
          <a:lstStyle/>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明确回答了</a:t>
            </a:r>
            <a:r>
              <a:rPr lang="en-US" altLang="zh-CN" dirty="0">
                <a:latin typeface="楷体" panose="02010609060101010101" pitchFamily="49" charset="-122"/>
                <a:ea typeface="楷体" panose="02010609060101010101" pitchFamily="49"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中国向何处去</a:t>
            </a:r>
            <a:r>
              <a:rPr lang="zh-CN" altLang="en-US" dirty="0">
                <a:latin typeface="楷体" panose="02010609060101010101" pitchFamily="49" charset="-122"/>
                <a:ea typeface="楷体" panose="02010609060101010101" pitchFamily="49" charset="-122"/>
                <a:sym typeface="Helvetica" pitchFamily="34" charset="0"/>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0" name="矩形 179"/>
          <p:cNvSpPr/>
          <p:nvPr/>
        </p:nvSpPr>
        <p:spPr>
          <a:xfrm>
            <a:off x="8510921" y="1769075"/>
            <a:ext cx="3168270" cy="922020"/>
          </a:xfrm>
          <a:prstGeom prst="rect">
            <a:avLst/>
          </a:prstGeom>
        </p:spPr>
        <p:txBody>
          <a:bodyPr wrap="square">
            <a:spAutoFit/>
          </a:bodyPr>
          <a:lstStyle/>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sym typeface="+mn-ea"/>
              </a:rPr>
              <a:t>创造性地解决了</a:t>
            </a:r>
            <a:r>
              <a:rPr lang="zh-CN" altLang="en-US" dirty="0">
                <a:latin typeface="微软雅黑" panose="020B0503020204020204" pitchFamily="34" charset="-122"/>
                <a:ea typeface="微软雅黑" panose="020B0503020204020204" pitchFamily="34" charset="-122"/>
                <a:sym typeface="+mn-ea"/>
              </a:rPr>
              <a:t>无产阶级如何领导资产阶级民主革命的问题</a:t>
            </a:r>
            <a:endParaRPr lang="zh-CN" altLang="en-US" dirty="0">
              <a:latin typeface="微软雅黑" panose="020B0503020204020204" pitchFamily="34" charset="-122"/>
              <a:ea typeface="微软雅黑" panose="020B0503020204020204" pitchFamily="34" charset="-122"/>
            </a:endParaRPr>
          </a:p>
        </p:txBody>
      </p:sp>
      <p:sp>
        <p:nvSpPr>
          <p:cNvPr id="181" name="矩形 180"/>
          <p:cNvSpPr/>
          <p:nvPr/>
        </p:nvSpPr>
        <p:spPr>
          <a:xfrm>
            <a:off x="8498757" y="4663550"/>
            <a:ext cx="3216924" cy="1337945"/>
          </a:xfrm>
          <a:prstGeom prst="rect">
            <a:avLst/>
          </a:prstGeom>
          <a:ln>
            <a:noFill/>
          </a:ln>
          <a:effectLst/>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mn-ea"/>
              </a:rPr>
              <a:t>是中国共产党领导中国人民战胜帝国主义、封建主义和官僚资本主义的</a:t>
            </a:r>
            <a:r>
              <a:rPr lang="zh-CN" altLang="en-US" dirty="0">
                <a:solidFill>
                  <a:srgbClr val="C00000"/>
                </a:solidFill>
                <a:latin typeface="微软雅黑" panose="020B0503020204020204" pitchFamily="34" charset="-122"/>
                <a:ea typeface="微软雅黑" panose="020B0503020204020204" pitchFamily="34" charset="-122"/>
                <a:sym typeface="+mn-ea"/>
              </a:rPr>
              <a:t>强大理论武器</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82" name="矩形 181"/>
          <p:cNvSpPr/>
          <p:nvPr/>
        </p:nvSpPr>
        <p:spPr>
          <a:xfrm>
            <a:off x="8477737" y="3362897"/>
            <a:ext cx="3186207" cy="922020"/>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mn-ea"/>
              </a:rPr>
              <a:t>为探索一条适合中国国情的革命道路指明了</a:t>
            </a:r>
            <a:r>
              <a:rPr lang="zh-CN" altLang="en-US" dirty="0">
                <a:solidFill>
                  <a:srgbClr val="C00000"/>
                </a:solidFill>
                <a:latin typeface="微软雅黑" panose="020B0503020204020204" pitchFamily="34" charset="-122"/>
                <a:ea typeface="微软雅黑" panose="020B0503020204020204" pitchFamily="34" charset="-122"/>
                <a:sym typeface="+mn-ea"/>
              </a:rPr>
              <a:t>正确方向</a:t>
            </a:r>
            <a:endParaRPr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flipH="1">
            <a:off x="0" y="3783871"/>
            <a:ext cx="12192000" cy="2479652"/>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p:nvPr/>
        </p:nvGrpSpPr>
        <p:grpSpPr>
          <a:xfrm flipH="1">
            <a:off x="2920997" y="800100"/>
            <a:ext cx="8928099" cy="5104965"/>
            <a:chOff x="3751729" y="1842443"/>
            <a:chExt cx="5803900" cy="3316105"/>
          </a:xfrm>
        </p:grpSpPr>
        <p:sp>
          <p:nvSpPr>
            <p:cNvPr id="17"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782223" y="1125702"/>
            <a:ext cx="7693125" cy="4708981"/>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spcAft>
                <a:spcPts val="1200"/>
              </a:spcAft>
              <a:extLst>
                <a:ext uri="{35155182-B16C-46BC-9424-99874614C6A1}">
                  <wpsdc:indentchars xmlns:wpsdc="http://www.wps.cn/officeDocument/2017/drawingmlCustomData" val="200" checksum="282533468"/>
                </a:ext>
              </a:extLst>
            </a:pPr>
            <a:r>
              <a:rPr lang="zh-CN" altLang="en-US" b="1" dirty="0">
                <a:solidFill>
                  <a:schemeClr val="tx1"/>
                </a:solidFill>
                <a:latin typeface="楷体" panose="02010609060101010101" pitchFamily="49" charset="-122"/>
                <a:ea typeface="楷体" panose="02010609060101010101" pitchFamily="49" charset="-122"/>
              </a:rPr>
              <a:t>经过二十八年浴血奋斗，党领导人民，在各民主党派和无党派民主人士积极合作下，于一九四九年十月一日宣告成立中华人民共和国，实现民族独立、人民解放，彻底结束了旧中国半殖民地半封建社会的历史，彻底结束了极少数剥削者统治广大劳动人民的历史，彻底结束了旧中国一盘散沙的局面，彻底废除了列强强加给中国的不平等条约和帝国主义在中国的一切特权，实现了中国从几千年封建专制政治向人民民主的伟大飞跃，也极大改变了世界政治格局，鼓舞了全世界被压迫民族和被压迫人民争取解放的斗争</a:t>
            </a:r>
            <a:r>
              <a:rPr lang="zh-CN" altLang="en-US"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spcAft>
                <a:spcPts val="1200"/>
              </a:spcAft>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a:p>
            <a:pPr indent="508000" algn="r">
              <a:lnSpc>
                <a:spcPct val="100000"/>
              </a:lnSpc>
              <a:spcAft>
                <a:spcPts val="1200"/>
              </a:spcAft>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6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20" name="图片 19" descr="文本&#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9640" r="15731"/>
          <a:stretch>
            <a:fillRect/>
          </a:stretch>
        </p:blipFill>
        <p:spPr>
          <a:xfrm>
            <a:off x="458969" y="1321114"/>
            <a:ext cx="3183340" cy="4925512"/>
          </a:xfrm>
          <a:prstGeom prst="rect">
            <a:avLst/>
          </a:prstGeom>
          <a:ln>
            <a:noFill/>
          </a:ln>
          <a:effectLst>
            <a:outerShdw blurRad="292100" dist="139700" dir="2700000" algn="tl" rotWithShape="0">
              <a:srgbClr val="333333">
                <a:alpha val="15000"/>
              </a:srgbClr>
            </a:outerShdw>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0" y="3783871"/>
            <a:ext cx="12192000" cy="2479652"/>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p:nvPr/>
        </p:nvGrpSpPr>
        <p:grpSpPr>
          <a:xfrm flipH="1">
            <a:off x="2920996" y="1841500"/>
            <a:ext cx="8928099" cy="4063565"/>
            <a:chOff x="3751729" y="1842443"/>
            <a:chExt cx="5803900" cy="3316105"/>
          </a:xfrm>
        </p:grpSpPr>
        <p:sp>
          <p:nvSpPr>
            <p:cNvPr id="17"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3802716" y="2146812"/>
            <a:ext cx="7423541" cy="3400931"/>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08000" algn="just" fontAlgn="auto">
              <a:spcAft>
                <a:spcPts val="1200"/>
              </a:spcAft>
            </a:pPr>
            <a:r>
              <a:rPr lang="zh-CN" altLang="en-US" b="1" dirty="0">
                <a:latin typeface="楷体" panose="02010609060101010101" pitchFamily="49" charset="-122"/>
                <a:ea typeface="楷体" panose="02010609060101010101" pitchFamily="49" charset="-122"/>
                <a:sym typeface="+mn-ea"/>
              </a:rPr>
              <a:t>实践充分说明，历史和人民选择了中国共产党，没有中国共产党领导，民族独立、人民解放是不可能实现的。中国共产党和中国人民以英勇顽强的奋斗向世界庄严宣告，中国人民从此站起来了，中华民族任人宰割、饱受欺凌的时代一去不复返了，中国发展从此开启了新纪元</a:t>
            </a:r>
            <a:r>
              <a:rPr lang="zh-CN" altLang="en-US"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spcAft>
                <a:spcPts val="1200"/>
              </a:spcAft>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a:p>
            <a:pPr indent="508000" algn="r">
              <a:lnSpc>
                <a:spcPct val="100000"/>
              </a:lnSpc>
              <a:spcAft>
                <a:spcPts val="1200"/>
              </a:spcAft>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20" name="图片 19" descr="文本&#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9640" r="15731"/>
          <a:stretch>
            <a:fillRect/>
          </a:stretch>
        </p:blipFill>
        <p:spPr>
          <a:xfrm>
            <a:off x="458969" y="1338011"/>
            <a:ext cx="3183340" cy="4925512"/>
          </a:xfrm>
          <a:prstGeom prst="rect">
            <a:avLst/>
          </a:prstGeom>
          <a:ln>
            <a:noFill/>
          </a:ln>
          <a:effectLst>
            <a:outerShdw blurRad="292100" dist="139700" dir="2700000" algn="tl" rotWithShape="0">
              <a:srgbClr val="333333">
                <a:alpha val="15000"/>
              </a:srgbClr>
            </a:outerShdw>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sp>
        <p:nvSpPr>
          <p:cNvPr id="3" name="矩形: 对角圆角 2"/>
          <p:cNvSpPr/>
          <p:nvPr/>
        </p:nvSpPr>
        <p:spPr>
          <a:xfrm flipH="1" flipV="1">
            <a:off x="1371600" y="1711054"/>
            <a:ext cx="9448800" cy="4334146"/>
          </a:xfrm>
          <a:prstGeom prst="roundRect">
            <a:avLst>
              <a:gd name="adj" fmla="val 7289"/>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6"/>
          <p:cNvSpPr/>
          <p:nvPr/>
        </p:nvSpPr>
        <p:spPr bwMode="auto">
          <a:xfrm flipH="1">
            <a:off x="8382000" y="-1"/>
            <a:ext cx="3810000" cy="1385750"/>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sp>
        <p:nvSpPr>
          <p:cNvPr id="5" name="文本框 4"/>
          <p:cNvSpPr txBox="1"/>
          <p:nvPr/>
        </p:nvSpPr>
        <p:spPr>
          <a:xfrm>
            <a:off x="1815816" y="1731568"/>
            <a:ext cx="8560369" cy="4246245"/>
          </a:xfrm>
          <a:prstGeom prst="rect">
            <a:avLst/>
          </a:prstGeom>
          <a:noFill/>
        </p:spPr>
        <p:txBody>
          <a:bodyPr wrap="square" rtlCol="0">
            <a:spAutoFit/>
          </a:bodyPr>
          <a:lstStyle/>
          <a:p>
            <a:pPr lvl="0" indent="457200" algn="just" defTabSz="1218565">
              <a:lnSpc>
                <a:spcPct val="150000"/>
              </a:lnSpc>
              <a:defRPr/>
            </a:pP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rPr>
              <a:t>新民主主义革命理论是中国共产党在分析近代中国国情和时代特征的基础上，对中国革命实践经验的概括和总结。近代中国社会的性质和主要矛盾，决定了中国革命的首要任务是推翻帝国主义、封建主义和官僚资本主义的统治，从根本上推翻反动腐朽的政治上层建筑，变革阻碍生产力发展的生产关系。</a:t>
            </a:r>
            <a:endPar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endParaRPr>
          </a:p>
          <a:p>
            <a:pPr lvl="0" indent="457200" algn="just" defTabSz="1218565">
              <a:lnSpc>
                <a:spcPct val="150000"/>
              </a:lnSpc>
              <a:defRPr/>
            </a:pP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rPr>
              <a:t>新民主主义革命总路线的内容是无产阶级领导的，人民大众的，反对帝国主义、封建主义和官僚资本主义的革命。新民主主义的政治、经济、文化纲领是新民主主义革命总路线的展开和具体化，指明了新民主主义革命的发展方向。中国革命必须走农村包围城市、武装夺取政权的革命道路。</a:t>
            </a:r>
            <a:endPar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endParaRPr>
          </a:p>
          <a:p>
            <a:pPr lvl="0" indent="457200" algn="just" defTabSz="1218565">
              <a:lnSpc>
                <a:spcPct val="150000"/>
              </a:lnSpc>
              <a:defRPr/>
            </a:pPr>
            <a:r>
              <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rPr>
              <a:t>统一战线、武装斗争、党的建设是新民主主义革命的三大法宝，是新民主主义革命胜利的基本经验。</a:t>
            </a:r>
            <a:endPar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itchFamily="34" charset="0"/>
            </a:endParaRPr>
          </a:p>
        </p:txBody>
      </p:sp>
      <p:sp>
        <p:nvSpPr>
          <p:cNvPr id="6" name="Freeform 7"/>
          <p:cNvSpPr/>
          <p:nvPr/>
        </p:nvSpPr>
        <p:spPr bwMode="auto">
          <a:xfrm>
            <a:off x="-16992" y="3282951"/>
            <a:ext cx="685800" cy="3575050"/>
          </a:xfrm>
          <a:custGeom>
            <a:avLst/>
            <a:gdLst>
              <a:gd name="T0" fmla="*/ 1001 w 1083"/>
              <a:gd name="T1" fmla="*/ 2254 h 2254"/>
              <a:gd name="T2" fmla="*/ 0 w 1083"/>
              <a:gd name="T3" fmla="*/ 2254 h 2254"/>
              <a:gd name="T4" fmla="*/ 0 w 1083"/>
              <a:gd name="T5" fmla="*/ 0 h 2254"/>
              <a:gd name="T6" fmla="*/ 265 w 1083"/>
              <a:gd name="T7" fmla="*/ 424 h 2254"/>
              <a:gd name="T8" fmla="*/ 1028 w 1083"/>
              <a:gd name="T9" fmla="*/ 1498 h 2254"/>
              <a:gd name="T10" fmla="*/ 1001 w 1083"/>
              <a:gd name="T11" fmla="*/ 2254 h 2254"/>
            </a:gdLst>
            <a:ahLst/>
            <a:cxnLst>
              <a:cxn ang="0">
                <a:pos x="T0" y="T1"/>
              </a:cxn>
              <a:cxn ang="0">
                <a:pos x="T2" y="T3"/>
              </a:cxn>
              <a:cxn ang="0">
                <a:pos x="T4" y="T5"/>
              </a:cxn>
              <a:cxn ang="0">
                <a:pos x="T6" y="T7"/>
              </a:cxn>
              <a:cxn ang="0">
                <a:pos x="T8" y="T9"/>
              </a:cxn>
              <a:cxn ang="0">
                <a:pos x="T10" y="T11"/>
              </a:cxn>
            </a:cxnLst>
            <a:rect l="0" t="0" r="r" b="b"/>
            <a:pathLst>
              <a:path w="1083" h="2254">
                <a:moveTo>
                  <a:pt x="1001" y="2254"/>
                </a:moveTo>
                <a:cubicBezTo>
                  <a:pt x="0" y="2254"/>
                  <a:pt x="0" y="2254"/>
                  <a:pt x="0" y="2254"/>
                </a:cubicBezTo>
                <a:cubicBezTo>
                  <a:pt x="0" y="0"/>
                  <a:pt x="0" y="0"/>
                  <a:pt x="0" y="0"/>
                </a:cubicBezTo>
                <a:cubicBezTo>
                  <a:pt x="45" y="83"/>
                  <a:pt x="110" y="239"/>
                  <a:pt x="265" y="424"/>
                </a:cubicBezTo>
                <a:cubicBezTo>
                  <a:pt x="430" y="624"/>
                  <a:pt x="964" y="1154"/>
                  <a:pt x="1028" y="1498"/>
                </a:cubicBezTo>
                <a:cubicBezTo>
                  <a:pt x="1074" y="1746"/>
                  <a:pt x="1083" y="2027"/>
                  <a:pt x="1001" y="2254"/>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lstStyle/>
          <a:p>
            <a:endParaRPr lang="en-US" dirty="0"/>
          </a:p>
        </p:txBody>
      </p:sp>
      <p:sp>
        <p:nvSpPr>
          <p:cNvPr id="7" name="Freeform: Shape 54"/>
          <p:cNvSpPr/>
          <p:nvPr/>
        </p:nvSpPr>
        <p:spPr bwMode="auto">
          <a:xfrm rot="10800000">
            <a:off x="1616710" y="5469158"/>
            <a:ext cx="10575290" cy="1388840"/>
          </a:xfrm>
          <a:custGeom>
            <a:avLst/>
            <a:gdLst>
              <a:gd name="connsiteX0" fmla="*/ 7610 w 7473674"/>
              <a:gd name="connsiteY0" fmla="*/ 0 h 1186096"/>
              <a:gd name="connsiteX1" fmla="*/ 7473674 w 7473674"/>
              <a:gd name="connsiteY1" fmla="*/ 0 h 1186096"/>
              <a:gd name="connsiteX2" fmla="*/ 7298949 w 7473674"/>
              <a:gd name="connsiteY2" fmla="*/ 36782 h 1186096"/>
              <a:gd name="connsiteX3" fmla="*/ 3933364 w 7473674"/>
              <a:gd name="connsiteY3" fmla="*/ 854379 h 1186096"/>
              <a:gd name="connsiteX4" fmla="*/ 0 w 7473674"/>
              <a:gd name="connsiteY4" fmla="*/ 1042733 h 1186096"/>
              <a:gd name="connsiteX0-1" fmla="*/ 7610 w 7473674"/>
              <a:gd name="connsiteY0-2" fmla="*/ 0 h 1186096"/>
              <a:gd name="connsiteX1-3" fmla="*/ 7473674 w 7473674"/>
              <a:gd name="connsiteY1-4" fmla="*/ 0 h 1186096"/>
              <a:gd name="connsiteX2-5" fmla="*/ 3933364 w 7473674"/>
              <a:gd name="connsiteY2-6" fmla="*/ 854379 h 1186096"/>
              <a:gd name="connsiteX3-7" fmla="*/ 0 w 7473674"/>
              <a:gd name="connsiteY3-8" fmla="*/ 1042733 h 1186096"/>
              <a:gd name="connsiteX4-9" fmla="*/ 7610 w 7473674"/>
              <a:gd name="connsiteY4-10" fmla="*/ 0 h 1186096"/>
              <a:gd name="connsiteX0-11" fmla="*/ 7610 w 7473674"/>
              <a:gd name="connsiteY0-12" fmla="*/ 0 h 1128690"/>
              <a:gd name="connsiteX1-13" fmla="*/ 7473674 w 7473674"/>
              <a:gd name="connsiteY1-14" fmla="*/ 0 h 1128690"/>
              <a:gd name="connsiteX2-15" fmla="*/ 3523789 w 7473674"/>
              <a:gd name="connsiteY2-16" fmla="*/ 606729 h 1128690"/>
              <a:gd name="connsiteX3-17" fmla="*/ 0 w 7473674"/>
              <a:gd name="connsiteY3-18" fmla="*/ 1042733 h 1128690"/>
              <a:gd name="connsiteX4-19" fmla="*/ 7610 w 7473674"/>
              <a:gd name="connsiteY4-20" fmla="*/ 0 h 1128690"/>
              <a:gd name="connsiteX0-21" fmla="*/ 7610 w 7473674"/>
              <a:gd name="connsiteY0-22" fmla="*/ 0 h 1128690"/>
              <a:gd name="connsiteX1-23" fmla="*/ 7473674 w 7473674"/>
              <a:gd name="connsiteY1-24" fmla="*/ 0 h 1128690"/>
              <a:gd name="connsiteX2-25" fmla="*/ 3523789 w 7473674"/>
              <a:gd name="connsiteY2-26" fmla="*/ 606729 h 1128690"/>
              <a:gd name="connsiteX3-27" fmla="*/ 0 w 7473674"/>
              <a:gd name="connsiteY3-28" fmla="*/ 1042733 h 1128690"/>
              <a:gd name="connsiteX4-29" fmla="*/ 7610 w 7473674"/>
              <a:gd name="connsiteY4-30" fmla="*/ 0 h 1128690"/>
              <a:gd name="connsiteX0-31" fmla="*/ 7610 w 7473674"/>
              <a:gd name="connsiteY0-32" fmla="*/ 0 h 1128690"/>
              <a:gd name="connsiteX1-33" fmla="*/ 7473674 w 7473674"/>
              <a:gd name="connsiteY1-34" fmla="*/ 0 h 1128690"/>
              <a:gd name="connsiteX2-35" fmla="*/ 3523789 w 7473674"/>
              <a:gd name="connsiteY2-36" fmla="*/ 606729 h 1128690"/>
              <a:gd name="connsiteX3-37" fmla="*/ 0 w 7473674"/>
              <a:gd name="connsiteY3-38" fmla="*/ 1042733 h 1128690"/>
              <a:gd name="connsiteX4-39" fmla="*/ 7610 w 7473674"/>
              <a:gd name="connsiteY4-40" fmla="*/ 0 h 11286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73674" h="1128690">
                <a:moveTo>
                  <a:pt x="7610" y="0"/>
                </a:moveTo>
                <a:lnTo>
                  <a:pt x="7473674" y="0"/>
                </a:lnTo>
                <a:cubicBezTo>
                  <a:pt x="6157046" y="202243"/>
                  <a:pt x="4936065" y="234543"/>
                  <a:pt x="3523789" y="606729"/>
                </a:cubicBezTo>
                <a:cubicBezTo>
                  <a:pt x="2156794" y="966982"/>
                  <a:pt x="1028960" y="1287781"/>
                  <a:pt x="0" y="1042733"/>
                </a:cubicBezTo>
                <a:cubicBezTo>
                  <a:pt x="2537" y="695155"/>
                  <a:pt x="5073" y="347578"/>
                  <a:pt x="7610"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grpSp>
        <p:nvGrpSpPr>
          <p:cNvPr id="8" name="组合 7"/>
          <p:cNvGrpSpPr/>
          <p:nvPr/>
        </p:nvGrpSpPr>
        <p:grpSpPr>
          <a:xfrm>
            <a:off x="2440115" y="708217"/>
            <a:ext cx="7311769" cy="737695"/>
            <a:chOff x="2415798" y="742579"/>
            <a:chExt cx="7311769" cy="737695"/>
          </a:xfrm>
        </p:grpSpPr>
        <p:sp>
          <p:nvSpPr>
            <p:cNvPr id="9" name="íšlídè"/>
            <p:cNvSpPr txBox="1"/>
            <p:nvPr/>
          </p:nvSpPr>
          <p:spPr bwMode="auto">
            <a:xfrm>
              <a:off x="3768865" y="742579"/>
              <a:ext cx="4590202" cy="73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3600" b="1" spc="300" dirty="0">
                  <a:solidFill>
                    <a:srgbClr val="C00000"/>
                  </a:solidFill>
                  <a:latin typeface="华文行楷" panose="02010800040101010101" pitchFamily="2" charset="-122"/>
                  <a:ea typeface="华文行楷" panose="02010800040101010101" pitchFamily="2" charset="-122"/>
                </a:rPr>
                <a:t>专题小结</a:t>
              </a:r>
              <a:endParaRPr lang="en-US" altLang="zh-CN" sz="3600" b="1" spc="300" dirty="0">
                <a:solidFill>
                  <a:srgbClr val="C00000"/>
                </a:solidFill>
                <a:latin typeface="华文行楷" panose="02010800040101010101" pitchFamily="2" charset="-122"/>
                <a:ea typeface="华文行楷" panose="02010800040101010101" pitchFamily="2" charset="-122"/>
              </a:endParaRPr>
            </a:p>
          </p:txBody>
        </p:sp>
        <p:grpSp>
          <p:nvGrpSpPr>
            <p:cNvPr id="10" name="组合 9"/>
            <p:cNvGrpSpPr/>
            <p:nvPr/>
          </p:nvGrpSpPr>
          <p:grpSpPr>
            <a:xfrm>
              <a:off x="2415798" y="1067884"/>
              <a:ext cx="7311769" cy="0"/>
              <a:chOff x="2415798" y="1010793"/>
              <a:chExt cx="7311769" cy="0"/>
            </a:xfrm>
          </p:grpSpPr>
          <p:cxnSp>
            <p:nvCxnSpPr>
              <p:cNvPr id="11" name="直接箭头连接符 10"/>
              <p:cNvCxnSpPr/>
              <p:nvPr/>
            </p:nvCxnSpPr>
            <p:spPr>
              <a:xfrm>
                <a:off x="726013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41579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接连接符 70"/>
          <p:cNvCxnSpPr/>
          <p:nvPr/>
        </p:nvCxnSpPr>
        <p:spPr>
          <a:xfrm>
            <a:off x="6704470" y="5482939"/>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7598745" y="4922467"/>
            <a:ext cx="3093720" cy="418191"/>
          </a:xfrm>
          <a:prstGeom prst="rect">
            <a:avLst/>
          </a:prstGeom>
          <a:noFill/>
        </p:spPr>
        <p:txBody>
          <a:bodyPr wrap="square" rtlCol="0">
            <a:spAutoFit/>
          </a:bodyPr>
          <a:lstStyle/>
          <a:p>
            <a:pPr algn="l">
              <a:lnSpc>
                <a:spcPct val="150000"/>
              </a:lnSpc>
            </a:pPr>
            <a:r>
              <a:rPr lang="zh-CN" altLang="en-US" sz="1600" dirty="0">
                <a:latin typeface="微软雅黑" panose="020B0503020204020204" pitchFamily="34" charset="-122"/>
                <a:ea typeface="微软雅黑" panose="020B0503020204020204" pitchFamily="34" charset="-122"/>
                <a:sym typeface="+mn-ea"/>
              </a:rPr>
              <a:t>新民主主义革命理论的理论</a:t>
            </a:r>
            <a:r>
              <a:rPr lang="zh-CN" altLang="en-US" sz="1600" dirty="0" smtClean="0">
                <a:latin typeface="微软雅黑" panose="020B0503020204020204" pitchFamily="34" charset="-122"/>
                <a:ea typeface="微软雅黑" panose="020B0503020204020204" pitchFamily="34" charset="-122"/>
                <a:sym typeface="+mn-ea"/>
              </a:rPr>
              <a:t>意义</a:t>
            </a:r>
            <a:endParaRPr lang="zh-CN" altLang="en-US" sz="1600" dirty="0">
              <a:latin typeface="微软雅黑" panose="020B0503020204020204" pitchFamily="34" charset="-122"/>
              <a:ea typeface="微软雅黑" panose="020B0503020204020204" pitchFamily="34" charset="-122"/>
              <a:sym typeface="+mn-ea"/>
            </a:endParaRPr>
          </a:p>
        </p:txBody>
      </p:sp>
      <p:cxnSp>
        <p:nvCxnSpPr>
          <p:cNvPr id="75" name="直接连接符 74"/>
          <p:cNvCxnSpPr/>
          <p:nvPr/>
        </p:nvCxnSpPr>
        <p:spPr>
          <a:xfrm flipV="1">
            <a:off x="7225602" y="5190692"/>
            <a:ext cx="0" cy="6287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0" idx="6"/>
          </p:cNvCxnSpPr>
          <p:nvPr/>
        </p:nvCxnSpPr>
        <p:spPr>
          <a:xfrm>
            <a:off x="7230365" y="5190691"/>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7478534" y="515104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63" name="直接连接符 62"/>
          <p:cNvCxnSpPr/>
          <p:nvPr/>
        </p:nvCxnSpPr>
        <p:spPr>
          <a:xfrm>
            <a:off x="3038691" y="3535392"/>
            <a:ext cx="7029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663495" y="3016213"/>
            <a:ext cx="2579062" cy="914663"/>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a:t>
            </a:r>
            <a:endParaRPr lang="en-US" altLang="zh-CN"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a:t>
            </a: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64" name="直接连接符 63"/>
          <p:cNvCxnSpPr/>
          <p:nvPr/>
        </p:nvCxnSpPr>
        <p:spPr>
          <a:xfrm>
            <a:off x="3741655" y="1583435"/>
            <a:ext cx="550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741655" y="3533157"/>
            <a:ext cx="55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3741655" y="1583436"/>
            <a:ext cx="0" cy="39129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741655" y="5496340"/>
            <a:ext cx="54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6720038" y="1026366"/>
            <a:ext cx="4471790" cy="981128"/>
            <a:chOff x="6208508" y="4287249"/>
            <a:chExt cx="4471790" cy="981128"/>
          </a:xfrm>
        </p:grpSpPr>
        <p:cxnSp>
          <p:nvCxnSpPr>
            <p:cNvPr id="109" name="直接连接符 108"/>
            <p:cNvCxnSpPr/>
            <p:nvPr/>
          </p:nvCxnSpPr>
          <p:spPr>
            <a:xfrm>
              <a:off x="6208508" y="4733386"/>
              <a:ext cx="5080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7040709" y="4287249"/>
              <a:ext cx="1415772" cy="338554"/>
            </a:xfrm>
            <a:prstGeom prst="rect">
              <a:avLst/>
            </a:prstGeom>
            <a:noFill/>
          </p:spPr>
          <p:txBody>
            <a:bodyPr wrap="none" rtlCol="0">
              <a:spAutoFit/>
            </a:bodyPr>
            <a:lstStyle/>
            <a:p>
              <a:pPr algn="l"/>
              <a:r>
                <a:rPr lang="zh-CN" altLang="en-US" sz="1600" dirty="0">
                  <a:latin typeface="微软雅黑" panose="020B0503020204020204" pitchFamily="34" charset="-122"/>
                  <a:ea typeface="微软雅黑" panose="020B0503020204020204" pitchFamily="34" charset="-122"/>
                  <a:sym typeface="+mn-ea"/>
                </a:rPr>
                <a:t>近代</a:t>
              </a:r>
              <a:r>
                <a:rPr lang="zh-CN" altLang="en-US" sz="1600" dirty="0" smtClean="0">
                  <a:latin typeface="微软雅黑" panose="020B0503020204020204" pitchFamily="34" charset="-122"/>
                  <a:ea typeface="微软雅黑" panose="020B0503020204020204" pitchFamily="34" charset="-122"/>
                  <a:sym typeface="+mn-ea"/>
                </a:rPr>
                <a:t>中国国情</a:t>
              </a:r>
              <a:endParaRPr lang="zh-CN" altLang="en-US" sz="1600" dirty="0">
                <a:latin typeface="微软雅黑" panose="020B0503020204020204" pitchFamily="34" charset="-122"/>
                <a:ea typeface="微软雅黑" panose="020B0503020204020204" pitchFamily="34" charset="-122"/>
              </a:endParaRPr>
            </a:p>
          </p:txBody>
        </p:sp>
        <p:sp>
          <p:nvSpPr>
            <p:cNvPr id="171" name="文本框 170"/>
            <p:cNvSpPr txBox="1"/>
            <p:nvPr/>
          </p:nvSpPr>
          <p:spPr>
            <a:xfrm>
              <a:off x="7040710" y="4612533"/>
              <a:ext cx="3639588" cy="338554"/>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sym typeface="+mn-ea"/>
                </a:rPr>
                <a:t>近代中国革命的时代特征</a:t>
              </a:r>
              <a:endParaRPr lang="zh-CN" altLang="en-US" sz="1600" dirty="0">
                <a:latin typeface="微软雅黑" panose="020B0503020204020204" pitchFamily="34" charset="-122"/>
                <a:ea typeface="微软雅黑" panose="020B0503020204020204" pitchFamily="34" charset="-122"/>
              </a:endParaRPr>
            </a:p>
          </p:txBody>
        </p:sp>
        <p:sp>
          <p:nvSpPr>
            <p:cNvPr id="172" name="文本框 171"/>
            <p:cNvSpPr txBox="1"/>
            <p:nvPr/>
          </p:nvSpPr>
          <p:spPr>
            <a:xfrm>
              <a:off x="7040709" y="4931192"/>
              <a:ext cx="2418080" cy="337185"/>
            </a:xfrm>
            <a:prstGeom prst="rect">
              <a:avLst/>
            </a:prstGeom>
            <a:noFill/>
          </p:spPr>
          <p:txBody>
            <a:bodyPr wrap="none" rtlCol="0">
              <a:spAutoFit/>
            </a:bodyPr>
            <a:lstStyle/>
            <a:p>
              <a:pPr algn="l"/>
              <a:r>
                <a:rPr lang="zh-CN" altLang="en-US" sz="1600" dirty="0">
                  <a:latin typeface="微软雅黑" panose="020B0503020204020204" pitchFamily="34" charset="-122"/>
                  <a:ea typeface="微软雅黑" panose="020B0503020204020204" pitchFamily="34" charset="-122"/>
                  <a:sym typeface="+mn-ea"/>
                </a:rPr>
                <a:t>新民主主义革命实践探索</a:t>
              </a:r>
              <a:endParaRPr lang="zh-CN" altLang="en-US" sz="1600" dirty="0">
                <a:latin typeface="微软雅黑" panose="020B0503020204020204" pitchFamily="34" charset="-122"/>
                <a:ea typeface="微软雅黑" panose="020B0503020204020204" pitchFamily="34" charset="-122"/>
              </a:endParaRPr>
            </a:p>
          </p:txBody>
        </p:sp>
        <p:cxnSp>
          <p:nvCxnSpPr>
            <p:cNvPr id="173" name="直接连接符 172"/>
            <p:cNvCxnSpPr/>
            <p:nvPr/>
          </p:nvCxnSpPr>
          <p:spPr>
            <a:xfrm flipV="1">
              <a:off x="6716526" y="4441141"/>
              <a:ext cx="0" cy="6578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78" idx="6"/>
            </p:cNvCxnSpPr>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6709173" y="4733386"/>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6716526" y="5101567"/>
              <a:ext cx="3051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椭圆 177"/>
            <p:cNvSpPr/>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9" name="椭圆 178"/>
            <p:cNvSpPr/>
            <p:nvPr/>
          </p:nvSpPr>
          <p:spPr>
            <a:xfrm>
              <a:off x="6964695" y="469289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0" name="椭圆 179"/>
            <p:cNvSpPr/>
            <p:nvPr/>
          </p:nvSpPr>
          <p:spPr>
            <a:xfrm>
              <a:off x="6958436" y="505707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58" name="组合 57"/>
          <p:cNvGrpSpPr/>
          <p:nvPr/>
        </p:nvGrpSpPr>
        <p:grpSpPr>
          <a:xfrm>
            <a:off x="6712451" y="2939253"/>
            <a:ext cx="3496956" cy="1329825"/>
            <a:chOff x="6167498" y="2836699"/>
            <a:chExt cx="3496956" cy="1329825"/>
          </a:xfrm>
        </p:grpSpPr>
        <p:cxnSp>
          <p:nvCxnSpPr>
            <p:cNvPr id="59" name="直接连接符 58"/>
            <p:cNvCxnSpPr/>
            <p:nvPr/>
          </p:nvCxnSpPr>
          <p:spPr>
            <a:xfrm>
              <a:off x="6167498" y="3489667"/>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017576" y="2836699"/>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新民主主义革命的总路线</a:t>
              </a:r>
              <a:endParaRPr lang="zh-CN" altLang="en-US" sz="1600"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7017576" y="3163478"/>
              <a:ext cx="223651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新民主主义的基本纲领</a:t>
              </a:r>
              <a:endParaRPr lang="zh-CN" altLang="en-US" sz="1600" dirty="0">
                <a:latin typeface="微软雅黑" panose="020B0503020204020204" pitchFamily="34" charset="-122"/>
                <a:ea typeface="微软雅黑" panose="020B0503020204020204" pitchFamily="34" charset="-122"/>
              </a:endParaRPr>
            </a:p>
          </p:txBody>
        </p:sp>
        <p:sp>
          <p:nvSpPr>
            <p:cNvPr id="78" name="文本框 77"/>
            <p:cNvSpPr txBox="1"/>
            <p:nvPr/>
          </p:nvSpPr>
          <p:spPr>
            <a:xfrm>
              <a:off x="7017576" y="3490257"/>
              <a:ext cx="2279791"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新民主主义革命的道路</a:t>
              </a:r>
              <a:endParaRPr lang="zh-CN" altLang="en-US" sz="1600" dirty="0">
                <a:latin typeface="微软雅黑" panose="020B0503020204020204" pitchFamily="34" charset="-122"/>
                <a:ea typeface="微软雅黑" panose="020B0503020204020204" pitchFamily="34" charset="-122"/>
              </a:endParaRPr>
            </a:p>
          </p:txBody>
        </p:sp>
        <p:cxnSp>
          <p:nvCxnSpPr>
            <p:cNvPr id="87" name="直接连接符 86"/>
            <p:cNvCxnSpPr/>
            <p:nvPr/>
          </p:nvCxnSpPr>
          <p:spPr>
            <a:xfrm flipV="1">
              <a:off x="6691856" y="2999316"/>
              <a:ext cx="0" cy="507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693249" y="2999316"/>
              <a:ext cx="3503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6686040" y="3301886"/>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6693394" y="3485847"/>
              <a:ext cx="1" cy="529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endCxn id="117" idx="2"/>
            </p:cNvCxnSpPr>
            <p:nvPr/>
          </p:nvCxnSpPr>
          <p:spPr>
            <a:xfrm>
              <a:off x="6686040" y="3638506"/>
              <a:ext cx="2776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7017576" y="3827970"/>
              <a:ext cx="264687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新民主主义革命的基本经验</a:t>
              </a:r>
              <a:endParaRPr lang="zh-CN" altLang="en-US" sz="1600" dirty="0">
                <a:latin typeface="微软雅黑" panose="020B0503020204020204" pitchFamily="34" charset="-122"/>
                <a:ea typeface="微软雅黑" panose="020B0503020204020204" pitchFamily="34" charset="-122"/>
              </a:endParaRPr>
            </a:p>
          </p:txBody>
        </p:sp>
        <p:cxnSp>
          <p:nvCxnSpPr>
            <p:cNvPr id="114" name="直接连接符 113"/>
            <p:cNvCxnSpPr/>
            <p:nvPr/>
          </p:nvCxnSpPr>
          <p:spPr>
            <a:xfrm flipV="1">
              <a:off x="6693249" y="4003772"/>
              <a:ext cx="324327" cy="9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6969921" y="295738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椭圆 115"/>
            <p:cNvSpPr/>
            <p:nvPr/>
          </p:nvSpPr>
          <p:spPr>
            <a:xfrm>
              <a:off x="6969921" y="326148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椭圆 116"/>
            <p:cNvSpPr/>
            <p:nvPr/>
          </p:nvSpPr>
          <p:spPr>
            <a:xfrm>
              <a:off x="6963662" y="359657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8" name="椭圆 117"/>
            <p:cNvSpPr/>
            <p:nvPr/>
          </p:nvSpPr>
          <p:spPr>
            <a:xfrm>
              <a:off x="6963662" y="395361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0" name="平行四边形 49"/>
          <p:cNvSpPr/>
          <p:nvPr/>
        </p:nvSpPr>
        <p:spPr>
          <a:xfrm>
            <a:off x="4065837" y="1029410"/>
            <a:ext cx="2967180" cy="924574"/>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新民主主义革命</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理论形成</a:t>
            </a:r>
            <a:r>
              <a:rPr lang="zh-CN" altLang="en-US" b="1" dirty="0">
                <a:solidFill>
                  <a:schemeClr val="tx1"/>
                </a:solidFill>
                <a:latin typeface="微软雅黑" panose="020B0503020204020204" pitchFamily="34" charset="-122"/>
                <a:ea typeface="微软雅黑" panose="020B0503020204020204" pitchFamily="34" charset="-122"/>
              </a:rPr>
              <a:t>的依据是什么？</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4065836" y="3064441"/>
            <a:ext cx="2967181" cy="94358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新民主主义革命</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理论</a:t>
            </a:r>
            <a:r>
              <a:rPr lang="zh-CN" altLang="en-US" b="1" dirty="0">
                <a:solidFill>
                  <a:schemeClr val="tx1"/>
                </a:solidFill>
                <a:latin typeface="微软雅黑" panose="020B0503020204020204" pitchFamily="34" charset="-122"/>
                <a:ea typeface="微软雅黑" panose="020B0503020204020204" pitchFamily="34" charset="-122"/>
              </a:rPr>
              <a:t>的主要内容是什么？</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4194719" y="5024115"/>
            <a:ext cx="2773091" cy="950475"/>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新民主主义革命</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smtClean="0">
                <a:solidFill>
                  <a:schemeClr val="tx1"/>
                </a:solidFill>
                <a:latin typeface="微软雅黑" panose="020B0503020204020204" pitchFamily="34" charset="-122"/>
                <a:ea typeface="微软雅黑" panose="020B0503020204020204" pitchFamily="34" charset="-122"/>
              </a:rPr>
              <a:t>理论</a:t>
            </a:r>
            <a:r>
              <a:rPr lang="zh-CN" altLang="en-US" b="1" dirty="0">
                <a:solidFill>
                  <a:schemeClr val="tx1"/>
                </a:solidFill>
                <a:latin typeface="微软雅黑" panose="020B0503020204020204" pitchFamily="34" charset="-122"/>
                <a:ea typeface="微软雅黑" panose="020B0503020204020204" pitchFamily="34" charset="-122"/>
              </a:rPr>
              <a:t>有何重大意义？</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7220833" y="5812646"/>
            <a:ext cx="213360" cy="50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7478625" y="5773304"/>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 name="矩形 3"/>
          <p:cNvSpPr/>
          <p:nvPr/>
        </p:nvSpPr>
        <p:spPr>
          <a:xfrm>
            <a:off x="7598745" y="5584353"/>
            <a:ext cx="3057247" cy="461665"/>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sym typeface="+mn-ea"/>
              </a:rPr>
              <a:t>新民主主义革命理论的实践意义</a:t>
            </a:r>
            <a:endParaRPr lang="zh-CN" altLang="en-US" sz="1600"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21" name="矩形 20"/>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22" name="矩形: 圆顶角 51"/>
          <p:cNvSpPr/>
          <p:nvPr/>
        </p:nvSpPr>
        <p:spPr>
          <a:xfrm>
            <a:off x="1134738" y="1080196"/>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顶角 50"/>
          <p:cNvSpPr/>
          <p:nvPr/>
        </p:nvSpPr>
        <p:spPr>
          <a:xfrm>
            <a:off x="1077290" y="1012538"/>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顶角 49"/>
          <p:cNvSpPr/>
          <p:nvPr/>
        </p:nvSpPr>
        <p:spPr>
          <a:xfrm>
            <a:off x="1019839" y="944880"/>
            <a:ext cx="10030200" cy="5450802"/>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395917">
            <a:off x="-908732" y="948345"/>
            <a:ext cx="4897802" cy="6459875"/>
            <a:chOff x="4319902" y="-208038"/>
            <a:chExt cx="5199655" cy="6858000"/>
          </a:xfrm>
        </p:grpSpPr>
        <p:pic>
          <p:nvPicPr>
            <p:cNvPr id="26" name="图片 2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261" b="96435" l="10000" r="90000">
                          <a14:foregroundMark x1="57457" y1="9304" x2="50571" y2="10957"/>
                          <a14:foregroundMark x1="50886" y1="89043" x2="36657" y2="92391"/>
                          <a14:foregroundMark x1="37429" y1="90957" x2="38829" y2="96435"/>
                        </a14:backgroundRemoval>
                      </a14:imgEffect>
                    </a14:imgLayer>
                  </a14:imgProps>
                </a:ext>
                <a:ext uri="{28A0092B-C50C-407E-A947-70E740481C1C}">
                  <a14:useLocalDpi xmlns:a14="http://schemas.microsoft.com/office/drawing/2010/main" val="0"/>
                </a:ext>
              </a:extLst>
            </a:blip>
            <a:srcRect l="23445" r="26731"/>
            <a:stretch>
              <a:fillRect/>
            </a:stretch>
          </p:blipFill>
          <p:spPr>
            <a:xfrm>
              <a:off x="4319902" y="-208038"/>
              <a:ext cx="5199655" cy="6858000"/>
            </a:xfrm>
            <a:prstGeom prst="rect">
              <a:avLst/>
            </a:prstGeom>
          </p:spPr>
        </p:pic>
        <p:sp>
          <p:nvSpPr>
            <p:cNvPr id="27" name="矩形 37"/>
            <p:cNvSpPr/>
            <p:nvPr/>
          </p:nvSpPr>
          <p:spPr>
            <a:xfrm rot="20808873">
              <a:off x="5223030" y="1264668"/>
              <a:ext cx="3409467" cy="4353414"/>
            </a:xfrm>
            <a:custGeom>
              <a:avLst/>
              <a:gdLst>
                <a:gd name="connsiteX0" fmla="*/ 0 w 3331799"/>
                <a:gd name="connsiteY0" fmla="*/ 0 h 4298937"/>
                <a:gd name="connsiteX1" fmla="*/ 3331799 w 3331799"/>
                <a:gd name="connsiteY1" fmla="*/ 0 h 4298937"/>
                <a:gd name="connsiteX2" fmla="*/ 3331799 w 3331799"/>
                <a:gd name="connsiteY2" fmla="*/ 4298937 h 4298937"/>
                <a:gd name="connsiteX3" fmla="*/ 0 w 3331799"/>
                <a:gd name="connsiteY3" fmla="*/ 4298937 h 4298937"/>
                <a:gd name="connsiteX4" fmla="*/ 0 w 3331799"/>
                <a:gd name="connsiteY4" fmla="*/ 0 h 4298937"/>
                <a:gd name="connsiteX0-1" fmla="*/ 0 w 3400776"/>
                <a:gd name="connsiteY0-2" fmla="*/ 0 h 4338576"/>
                <a:gd name="connsiteX1-3" fmla="*/ 3331799 w 3400776"/>
                <a:gd name="connsiteY1-4" fmla="*/ 0 h 4338576"/>
                <a:gd name="connsiteX2-5" fmla="*/ 3400776 w 3400776"/>
                <a:gd name="connsiteY2-6" fmla="*/ 4338576 h 4338576"/>
                <a:gd name="connsiteX3-7" fmla="*/ 0 w 3400776"/>
                <a:gd name="connsiteY3-8" fmla="*/ 4298937 h 4338576"/>
                <a:gd name="connsiteX4-9" fmla="*/ 0 w 3400776"/>
                <a:gd name="connsiteY4-10" fmla="*/ 0 h 4338576"/>
                <a:gd name="connsiteX0-11" fmla="*/ 8691 w 3409467"/>
                <a:gd name="connsiteY0-12" fmla="*/ 0 h 4338576"/>
                <a:gd name="connsiteX1-13" fmla="*/ 3340490 w 3409467"/>
                <a:gd name="connsiteY1-14" fmla="*/ 0 h 4338576"/>
                <a:gd name="connsiteX2-15" fmla="*/ 3409467 w 3409467"/>
                <a:gd name="connsiteY2-16" fmla="*/ 4338576 h 4338576"/>
                <a:gd name="connsiteX3-17" fmla="*/ 0 w 3409467"/>
                <a:gd name="connsiteY3-18" fmla="*/ 4336033 h 4338576"/>
                <a:gd name="connsiteX4-19" fmla="*/ 8691 w 3409467"/>
                <a:gd name="connsiteY4-20" fmla="*/ 0 h 4338576"/>
                <a:gd name="connsiteX0-21" fmla="*/ 8691 w 3409467"/>
                <a:gd name="connsiteY0-22" fmla="*/ 14838 h 4353414"/>
                <a:gd name="connsiteX1-23" fmla="*/ 3343967 w 3409467"/>
                <a:gd name="connsiteY1-24" fmla="*/ 0 h 4353414"/>
                <a:gd name="connsiteX2-25" fmla="*/ 3409467 w 3409467"/>
                <a:gd name="connsiteY2-26" fmla="*/ 4353414 h 4353414"/>
                <a:gd name="connsiteX3-27" fmla="*/ 0 w 3409467"/>
                <a:gd name="connsiteY3-28" fmla="*/ 4350871 h 4353414"/>
                <a:gd name="connsiteX4-29" fmla="*/ 8691 w 3409467"/>
                <a:gd name="connsiteY4-30" fmla="*/ 14838 h 4353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9467" h="4353414">
                  <a:moveTo>
                    <a:pt x="8691" y="14838"/>
                  </a:moveTo>
                  <a:lnTo>
                    <a:pt x="3343967" y="0"/>
                  </a:lnTo>
                  <a:lnTo>
                    <a:pt x="3409467" y="4353414"/>
                  </a:lnTo>
                  <a:lnTo>
                    <a:pt x="0" y="4350871"/>
                  </a:lnTo>
                  <a:lnTo>
                    <a:pt x="8691" y="14838"/>
                  </a:lnTo>
                  <a:close/>
                </a:path>
              </a:pathLst>
            </a:custGeom>
            <a:gradFill>
              <a:gsLst>
                <a:gs pos="100000">
                  <a:srgbClr val="FFDAD9"/>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Bebas"/>
                <a:ea typeface="思源黑体 CN Medium"/>
                <a:cs typeface="+mn-cs"/>
              </a:endParaRPr>
            </a:p>
          </p:txBody>
        </p:sp>
      </p:grpSp>
      <p:sp>
        <p:nvSpPr>
          <p:cNvPr id="28" name="文本框 27"/>
          <p:cNvSpPr txBox="1"/>
          <p:nvPr/>
        </p:nvSpPr>
        <p:spPr>
          <a:xfrm rot="21138588">
            <a:off x="1896666" y="2492804"/>
            <a:ext cx="1015663" cy="3370956"/>
          </a:xfrm>
          <a:prstGeom prst="rect">
            <a:avLst/>
          </a:prstGeom>
          <a:noFill/>
        </p:spPr>
        <p:txBody>
          <a:bodyPr vert="eaVert" wrap="square" rtlCol="0">
            <a:spAutoFit/>
          </a:bodyPr>
          <a:lstStyle/>
          <a:p>
            <a:r>
              <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rPr>
              <a:t>思考题</a:t>
            </a:r>
            <a:endPar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endParaRPr>
          </a:p>
        </p:txBody>
      </p:sp>
      <p:sp>
        <p:nvSpPr>
          <p:cNvPr id="29" name="任意多边形: 形状 59"/>
          <p:cNvSpPr/>
          <p:nvPr/>
        </p:nvSpPr>
        <p:spPr>
          <a:xfrm rot="21168273">
            <a:off x="-543993" y="1300713"/>
            <a:ext cx="3937834" cy="6627989"/>
          </a:xfrm>
          <a:custGeom>
            <a:avLst/>
            <a:gdLst>
              <a:gd name="connsiteX0" fmla="*/ 993428 w 3158877"/>
              <a:gd name="connsiteY0" fmla="*/ 4442519 h 5316884"/>
              <a:gd name="connsiteX1" fmla="*/ 1893838 w 3158877"/>
              <a:gd name="connsiteY1" fmla="*/ 4442519 h 5316884"/>
              <a:gd name="connsiteX2" fmla="*/ 1893838 w 3158877"/>
              <a:gd name="connsiteY2" fmla="*/ 5316884 h 5316884"/>
              <a:gd name="connsiteX3" fmla="*/ 993428 w 3158877"/>
              <a:gd name="connsiteY3" fmla="*/ 5316884 h 5316884"/>
              <a:gd name="connsiteX4" fmla="*/ 1614785 w 3158877"/>
              <a:gd name="connsiteY4" fmla="*/ 0 h 5316884"/>
              <a:gd name="connsiteX5" fmla="*/ 2751460 w 3158877"/>
              <a:gd name="connsiteY5" fmla="*/ 368349 h 5316884"/>
              <a:gd name="connsiteX6" fmla="*/ 3158877 w 3158877"/>
              <a:gd name="connsiteY6" fmla="*/ 1413867 h 5316884"/>
              <a:gd name="connsiteX7" fmla="*/ 3004468 w 3158877"/>
              <a:gd name="connsiteY7" fmla="*/ 2107778 h 5316884"/>
              <a:gd name="connsiteX8" fmla="*/ 2455664 w 3158877"/>
              <a:gd name="connsiteY8" fmla="*/ 2779365 h 5316884"/>
              <a:gd name="connsiteX9" fmla="*/ 2224981 w 3158877"/>
              <a:gd name="connsiteY9" fmla="*/ 2984004 h 5316884"/>
              <a:gd name="connsiteX10" fmla="*/ 1797100 w 3158877"/>
              <a:gd name="connsiteY10" fmla="*/ 3791396 h 5316884"/>
              <a:gd name="connsiteX11" fmla="*/ 1049238 w 3158877"/>
              <a:gd name="connsiteY11" fmla="*/ 3791396 h 5316884"/>
              <a:gd name="connsiteX12" fmla="*/ 1205508 w 3158877"/>
              <a:gd name="connsiteY12" fmla="*/ 3091904 h 5316884"/>
              <a:gd name="connsiteX13" fmla="*/ 1707803 w 3158877"/>
              <a:gd name="connsiteY13" fmla="*/ 2470546 h 5316884"/>
              <a:gd name="connsiteX14" fmla="*/ 2104058 w 3158877"/>
              <a:gd name="connsiteY14" fmla="*/ 2074292 h 5316884"/>
              <a:gd name="connsiteX15" fmla="*/ 2269629 w 3158877"/>
              <a:gd name="connsiteY15" fmla="*/ 1787797 h 5316884"/>
              <a:gd name="connsiteX16" fmla="*/ 2329160 w 3158877"/>
              <a:gd name="connsiteY16" fmla="*/ 1458515 h 5316884"/>
              <a:gd name="connsiteX17" fmla="*/ 2135684 w 3158877"/>
              <a:gd name="connsiteY17" fmla="*/ 887387 h 5316884"/>
              <a:gd name="connsiteX18" fmla="*/ 1607344 w 3158877"/>
              <a:gd name="connsiteY18" fmla="*/ 695771 h 5316884"/>
              <a:gd name="connsiteX19" fmla="*/ 1069702 w 3158877"/>
              <a:gd name="connsiteY19" fmla="*/ 922734 h 5316884"/>
              <a:gd name="connsiteX20" fmla="*/ 833438 w 3158877"/>
              <a:gd name="connsiteY20" fmla="*/ 1588740 h 5316884"/>
              <a:gd name="connsiteX21" fmla="*/ 0 w 3158877"/>
              <a:gd name="connsiteY21" fmla="*/ 1551533 h 5316884"/>
              <a:gd name="connsiteX22" fmla="*/ 500435 w 3158877"/>
              <a:gd name="connsiteY22" fmla="*/ 398115 h 5316884"/>
              <a:gd name="connsiteX23" fmla="*/ 1614785 w 3158877"/>
              <a:gd name="connsiteY23" fmla="*/ 0 h 53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58877" h="5316884">
                <a:moveTo>
                  <a:pt x="993428" y="4442519"/>
                </a:moveTo>
                <a:lnTo>
                  <a:pt x="1893838" y="4442519"/>
                </a:lnTo>
                <a:lnTo>
                  <a:pt x="1893838" y="5316884"/>
                </a:lnTo>
                <a:lnTo>
                  <a:pt x="993428" y="5316884"/>
                </a:lnTo>
                <a:close/>
                <a:moveTo>
                  <a:pt x="1614785" y="0"/>
                </a:moveTo>
                <a:cubicBezTo>
                  <a:pt x="2100957" y="0"/>
                  <a:pt x="2479849" y="122783"/>
                  <a:pt x="2751460" y="368349"/>
                </a:cubicBezTo>
                <a:cubicBezTo>
                  <a:pt x="3023072" y="613916"/>
                  <a:pt x="3158877" y="962421"/>
                  <a:pt x="3158877" y="1413867"/>
                </a:cubicBezTo>
                <a:cubicBezTo>
                  <a:pt x="3158877" y="1661914"/>
                  <a:pt x="3107408" y="1893217"/>
                  <a:pt x="3004468" y="2107778"/>
                </a:cubicBezTo>
                <a:cubicBezTo>
                  <a:pt x="2901528" y="2322339"/>
                  <a:pt x="2718594" y="2546201"/>
                  <a:pt x="2455664" y="2779365"/>
                </a:cubicBezTo>
                <a:lnTo>
                  <a:pt x="2224981" y="2984004"/>
                </a:lnTo>
                <a:cubicBezTo>
                  <a:pt x="1944688" y="3232051"/>
                  <a:pt x="1802061" y="3501181"/>
                  <a:pt x="1797100" y="3791396"/>
                </a:cubicBezTo>
                <a:lnTo>
                  <a:pt x="1049238" y="3791396"/>
                </a:lnTo>
                <a:cubicBezTo>
                  <a:pt x="1061641" y="3525986"/>
                  <a:pt x="1113731" y="3292822"/>
                  <a:pt x="1205508" y="3091904"/>
                </a:cubicBezTo>
                <a:cubicBezTo>
                  <a:pt x="1297285" y="2890986"/>
                  <a:pt x="1464717" y="2683867"/>
                  <a:pt x="1707803" y="2470546"/>
                </a:cubicBezTo>
                <a:cubicBezTo>
                  <a:pt x="1901279" y="2296913"/>
                  <a:pt x="2033364" y="2164829"/>
                  <a:pt x="2104058" y="2074292"/>
                </a:cubicBezTo>
                <a:cubicBezTo>
                  <a:pt x="2174751" y="1983755"/>
                  <a:pt x="2229942" y="1888256"/>
                  <a:pt x="2269629" y="1787797"/>
                </a:cubicBezTo>
                <a:cubicBezTo>
                  <a:pt x="2309317" y="1687338"/>
                  <a:pt x="2329160" y="1577578"/>
                  <a:pt x="2329160" y="1458515"/>
                </a:cubicBezTo>
                <a:cubicBezTo>
                  <a:pt x="2329160" y="1205507"/>
                  <a:pt x="2264668" y="1015132"/>
                  <a:pt x="2135684" y="887387"/>
                </a:cubicBezTo>
                <a:cubicBezTo>
                  <a:pt x="2006699" y="759643"/>
                  <a:pt x="1830586" y="695771"/>
                  <a:pt x="1607344" y="695771"/>
                </a:cubicBezTo>
                <a:cubicBezTo>
                  <a:pt x="1389063" y="695771"/>
                  <a:pt x="1209849" y="771425"/>
                  <a:pt x="1069702" y="922734"/>
                </a:cubicBezTo>
                <a:cubicBezTo>
                  <a:pt x="929556" y="1074042"/>
                  <a:pt x="850801" y="1296044"/>
                  <a:pt x="833438" y="1588740"/>
                </a:cubicBezTo>
                <a:lnTo>
                  <a:pt x="0" y="1551533"/>
                </a:lnTo>
                <a:cubicBezTo>
                  <a:pt x="49609" y="1047997"/>
                  <a:pt x="216421" y="663525"/>
                  <a:pt x="500435" y="398115"/>
                </a:cubicBezTo>
                <a:cubicBezTo>
                  <a:pt x="784448" y="132704"/>
                  <a:pt x="1155899" y="0"/>
                  <a:pt x="1614785" y="0"/>
                </a:cubicBezTo>
                <a:close/>
              </a:path>
            </a:pathLst>
          </a:custGeom>
          <a:solidFill>
            <a:srgbClr val="B01E2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06536" y="5196821"/>
            <a:ext cx="12498535" cy="1724079"/>
          </a:xfrm>
          <a:custGeom>
            <a:avLst/>
            <a:gdLst>
              <a:gd name="connsiteX0" fmla="*/ 0 w 13030200"/>
              <a:gd name="connsiteY0" fmla="*/ 1320800 h 2387600"/>
              <a:gd name="connsiteX1" fmla="*/ 2959100 w 13030200"/>
              <a:gd name="connsiteY1" fmla="*/ 1562100 h 2387600"/>
              <a:gd name="connsiteX2" fmla="*/ 8382000 w 13030200"/>
              <a:gd name="connsiteY2" fmla="*/ 889000 h 2387600"/>
              <a:gd name="connsiteX3" fmla="*/ 13030200 w 13030200"/>
              <a:gd name="connsiteY3" fmla="*/ 0 h 2387600"/>
              <a:gd name="connsiteX4" fmla="*/ 13004800 w 13030200"/>
              <a:gd name="connsiteY4" fmla="*/ 2387600 h 2387600"/>
              <a:gd name="connsiteX5" fmla="*/ 88900 w 13030200"/>
              <a:gd name="connsiteY5" fmla="*/ 2374900 h 2387600"/>
              <a:gd name="connsiteX6" fmla="*/ 88900 w 13030200"/>
              <a:gd name="connsiteY6" fmla="*/ 1295400 h 2387600"/>
              <a:gd name="connsiteX7" fmla="*/ 0 w 13030200"/>
              <a:gd name="connsiteY7" fmla="*/ 1320800 h 2387600"/>
              <a:gd name="connsiteX0-1" fmla="*/ 0 w 13030200"/>
              <a:gd name="connsiteY0-2" fmla="*/ 1321333 h 2388133"/>
              <a:gd name="connsiteX1-3" fmla="*/ 2959100 w 13030200"/>
              <a:gd name="connsiteY1-4" fmla="*/ 1562633 h 2388133"/>
              <a:gd name="connsiteX2-5" fmla="*/ 8382000 w 13030200"/>
              <a:gd name="connsiteY2-6" fmla="*/ 889533 h 2388133"/>
              <a:gd name="connsiteX3-7" fmla="*/ 13030200 w 13030200"/>
              <a:gd name="connsiteY3-8" fmla="*/ 533 h 2388133"/>
              <a:gd name="connsiteX4-9" fmla="*/ 13004800 w 13030200"/>
              <a:gd name="connsiteY4-10" fmla="*/ 2388133 h 2388133"/>
              <a:gd name="connsiteX5-11" fmla="*/ 88900 w 13030200"/>
              <a:gd name="connsiteY5-12" fmla="*/ 2375433 h 2388133"/>
              <a:gd name="connsiteX6-13" fmla="*/ 88900 w 13030200"/>
              <a:gd name="connsiteY6-14" fmla="*/ 1295933 h 2388133"/>
              <a:gd name="connsiteX7-15" fmla="*/ 0 w 13030200"/>
              <a:gd name="connsiteY7-16" fmla="*/ 1321333 h 2388133"/>
              <a:gd name="connsiteX0-17" fmla="*/ 0 w 13030200"/>
              <a:gd name="connsiteY0-18" fmla="*/ 1321367 h 2388167"/>
              <a:gd name="connsiteX1-19" fmla="*/ 2959100 w 13030200"/>
              <a:gd name="connsiteY1-20" fmla="*/ 1562667 h 2388167"/>
              <a:gd name="connsiteX2-21" fmla="*/ 8318500 w 13030200"/>
              <a:gd name="connsiteY2-22" fmla="*/ 851467 h 2388167"/>
              <a:gd name="connsiteX3-23" fmla="*/ 13030200 w 13030200"/>
              <a:gd name="connsiteY3-24" fmla="*/ 567 h 2388167"/>
              <a:gd name="connsiteX4-25" fmla="*/ 13004800 w 13030200"/>
              <a:gd name="connsiteY4-26" fmla="*/ 2388167 h 2388167"/>
              <a:gd name="connsiteX5-27" fmla="*/ 88900 w 13030200"/>
              <a:gd name="connsiteY5-28" fmla="*/ 2375467 h 2388167"/>
              <a:gd name="connsiteX6-29" fmla="*/ 88900 w 13030200"/>
              <a:gd name="connsiteY6-30" fmla="*/ 1295967 h 2388167"/>
              <a:gd name="connsiteX7-31" fmla="*/ 0 w 13030200"/>
              <a:gd name="connsiteY7-32" fmla="*/ 1321367 h 2388167"/>
              <a:gd name="connsiteX0-33" fmla="*/ 0 w 13030200"/>
              <a:gd name="connsiteY0-34" fmla="*/ 1321304 h 2388104"/>
              <a:gd name="connsiteX1-35" fmla="*/ 2959100 w 13030200"/>
              <a:gd name="connsiteY1-36" fmla="*/ 1562604 h 2388104"/>
              <a:gd name="connsiteX2-37" fmla="*/ 8318500 w 13030200"/>
              <a:gd name="connsiteY2-38" fmla="*/ 851404 h 2388104"/>
              <a:gd name="connsiteX3-39" fmla="*/ 13030200 w 13030200"/>
              <a:gd name="connsiteY3-40" fmla="*/ 504 h 2388104"/>
              <a:gd name="connsiteX4-41" fmla="*/ 13004800 w 13030200"/>
              <a:gd name="connsiteY4-42" fmla="*/ 2388104 h 2388104"/>
              <a:gd name="connsiteX5-43" fmla="*/ 88900 w 13030200"/>
              <a:gd name="connsiteY5-44" fmla="*/ 2375404 h 2388104"/>
              <a:gd name="connsiteX6-45" fmla="*/ 88900 w 13030200"/>
              <a:gd name="connsiteY6-46" fmla="*/ 1295904 h 2388104"/>
              <a:gd name="connsiteX7-47" fmla="*/ 0 w 13030200"/>
              <a:gd name="connsiteY7-48" fmla="*/ 1321304 h 2388104"/>
              <a:gd name="connsiteX0-49" fmla="*/ 0 w 13030200"/>
              <a:gd name="connsiteY0-50" fmla="*/ 1321304 h 2388104"/>
              <a:gd name="connsiteX1-51" fmla="*/ 2959100 w 13030200"/>
              <a:gd name="connsiteY1-52" fmla="*/ 1562604 h 2388104"/>
              <a:gd name="connsiteX2-53" fmla="*/ 8318500 w 13030200"/>
              <a:gd name="connsiteY2-54" fmla="*/ 851404 h 2388104"/>
              <a:gd name="connsiteX3-55" fmla="*/ 13030200 w 13030200"/>
              <a:gd name="connsiteY3-56" fmla="*/ 504 h 2388104"/>
              <a:gd name="connsiteX4-57" fmla="*/ 13004800 w 13030200"/>
              <a:gd name="connsiteY4-58" fmla="*/ 2388104 h 2388104"/>
              <a:gd name="connsiteX5-59" fmla="*/ 88900 w 13030200"/>
              <a:gd name="connsiteY5-60" fmla="*/ 2375404 h 2388104"/>
              <a:gd name="connsiteX6-61" fmla="*/ 88900 w 13030200"/>
              <a:gd name="connsiteY6-62" fmla="*/ 1295904 h 2388104"/>
              <a:gd name="connsiteX7-63" fmla="*/ 0 w 13030200"/>
              <a:gd name="connsiteY7-64" fmla="*/ 1321304 h 2388104"/>
              <a:gd name="connsiteX0-65" fmla="*/ 0 w 13030200"/>
              <a:gd name="connsiteY0-66" fmla="*/ 1321304 h 2388104"/>
              <a:gd name="connsiteX1-67" fmla="*/ 2959100 w 13030200"/>
              <a:gd name="connsiteY1-68" fmla="*/ 1562604 h 2388104"/>
              <a:gd name="connsiteX2-69" fmla="*/ 8318500 w 13030200"/>
              <a:gd name="connsiteY2-70" fmla="*/ 851404 h 2388104"/>
              <a:gd name="connsiteX3-71" fmla="*/ 13030200 w 13030200"/>
              <a:gd name="connsiteY3-72" fmla="*/ 504 h 2388104"/>
              <a:gd name="connsiteX4-73" fmla="*/ 13004800 w 13030200"/>
              <a:gd name="connsiteY4-74" fmla="*/ 2388104 h 2388104"/>
              <a:gd name="connsiteX5-75" fmla="*/ 88900 w 13030200"/>
              <a:gd name="connsiteY5-76" fmla="*/ 2375404 h 2388104"/>
              <a:gd name="connsiteX6-77" fmla="*/ 88900 w 13030200"/>
              <a:gd name="connsiteY6-78" fmla="*/ 1295904 h 2388104"/>
              <a:gd name="connsiteX7-79" fmla="*/ 0 w 13030200"/>
              <a:gd name="connsiteY7-80" fmla="*/ 1321304 h 2388104"/>
              <a:gd name="connsiteX0-81" fmla="*/ 0 w 13030200"/>
              <a:gd name="connsiteY0-82" fmla="*/ 1321304 h 2388104"/>
              <a:gd name="connsiteX1-83" fmla="*/ 2959100 w 13030200"/>
              <a:gd name="connsiteY1-84" fmla="*/ 1562604 h 2388104"/>
              <a:gd name="connsiteX2-85" fmla="*/ 8318500 w 13030200"/>
              <a:gd name="connsiteY2-86" fmla="*/ 851404 h 2388104"/>
              <a:gd name="connsiteX3-87" fmla="*/ 13030200 w 13030200"/>
              <a:gd name="connsiteY3-88" fmla="*/ 504 h 2388104"/>
              <a:gd name="connsiteX4-89" fmla="*/ 13004800 w 13030200"/>
              <a:gd name="connsiteY4-90" fmla="*/ 2388104 h 2388104"/>
              <a:gd name="connsiteX5-91" fmla="*/ 88900 w 13030200"/>
              <a:gd name="connsiteY5-92" fmla="*/ 2375404 h 2388104"/>
              <a:gd name="connsiteX6-93" fmla="*/ 88900 w 13030200"/>
              <a:gd name="connsiteY6-94" fmla="*/ 1295904 h 2388104"/>
              <a:gd name="connsiteX7-95" fmla="*/ 0 w 13030200"/>
              <a:gd name="connsiteY7-96" fmla="*/ 1321304 h 2388104"/>
              <a:gd name="connsiteX0-97" fmla="*/ 0 w 13030200"/>
              <a:gd name="connsiteY0-98" fmla="*/ 1321161 h 2387961"/>
              <a:gd name="connsiteX1-99" fmla="*/ 2959100 w 13030200"/>
              <a:gd name="connsiteY1-100" fmla="*/ 1562461 h 2387961"/>
              <a:gd name="connsiteX2-101" fmla="*/ 8318500 w 13030200"/>
              <a:gd name="connsiteY2-102" fmla="*/ 851261 h 2387961"/>
              <a:gd name="connsiteX3-103" fmla="*/ 13030200 w 13030200"/>
              <a:gd name="connsiteY3-104" fmla="*/ 361 h 2387961"/>
              <a:gd name="connsiteX4-105" fmla="*/ 13004800 w 13030200"/>
              <a:gd name="connsiteY4-106" fmla="*/ 2387961 h 2387961"/>
              <a:gd name="connsiteX5-107" fmla="*/ 88900 w 13030200"/>
              <a:gd name="connsiteY5-108" fmla="*/ 2375261 h 2387961"/>
              <a:gd name="connsiteX6-109" fmla="*/ 88900 w 13030200"/>
              <a:gd name="connsiteY6-110" fmla="*/ 1295761 h 2387961"/>
              <a:gd name="connsiteX7-111" fmla="*/ 0 w 13030200"/>
              <a:gd name="connsiteY7-112" fmla="*/ 1321161 h 2387961"/>
              <a:gd name="connsiteX0-113" fmla="*/ 0 w 13030200"/>
              <a:gd name="connsiteY0-114" fmla="*/ 1321161 h 2387961"/>
              <a:gd name="connsiteX1-115" fmla="*/ 2959100 w 13030200"/>
              <a:gd name="connsiteY1-116" fmla="*/ 1562461 h 2387961"/>
              <a:gd name="connsiteX2-117" fmla="*/ 8318500 w 13030200"/>
              <a:gd name="connsiteY2-118" fmla="*/ 851261 h 2387961"/>
              <a:gd name="connsiteX3-119" fmla="*/ 13030200 w 13030200"/>
              <a:gd name="connsiteY3-120" fmla="*/ 361 h 2387961"/>
              <a:gd name="connsiteX4-121" fmla="*/ 13004800 w 13030200"/>
              <a:gd name="connsiteY4-122" fmla="*/ 2387961 h 2387961"/>
              <a:gd name="connsiteX5-123" fmla="*/ 88900 w 13030200"/>
              <a:gd name="connsiteY5-124" fmla="*/ 2375261 h 2387961"/>
              <a:gd name="connsiteX6-125" fmla="*/ 88900 w 13030200"/>
              <a:gd name="connsiteY6-126" fmla="*/ 1295761 h 2387961"/>
              <a:gd name="connsiteX7-127" fmla="*/ 0 w 13030200"/>
              <a:gd name="connsiteY7-128" fmla="*/ 1321161 h 2387961"/>
              <a:gd name="connsiteX0-129" fmla="*/ 0 w 13030200"/>
              <a:gd name="connsiteY0-130" fmla="*/ 1321134 h 2387934"/>
              <a:gd name="connsiteX1-131" fmla="*/ 2959100 w 13030200"/>
              <a:gd name="connsiteY1-132" fmla="*/ 1562434 h 2387934"/>
              <a:gd name="connsiteX2-133" fmla="*/ 7759700 w 13030200"/>
              <a:gd name="connsiteY2-134" fmla="*/ 927434 h 2387934"/>
              <a:gd name="connsiteX3-135" fmla="*/ 13030200 w 13030200"/>
              <a:gd name="connsiteY3-136" fmla="*/ 334 h 2387934"/>
              <a:gd name="connsiteX4-137" fmla="*/ 13004800 w 13030200"/>
              <a:gd name="connsiteY4-138" fmla="*/ 2387934 h 2387934"/>
              <a:gd name="connsiteX5-139" fmla="*/ 88900 w 13030200"/>
              <a:gd name="connsiteY5-140" fmla="*/ 2375234 h 2387934"/>
              <a:gd name="connsiteX6-141" fmla="*/ 88900 w 13030200"/>
              <a:gd name="connsiteY6-142" fmla="*/ 1295734 h 2387934"/>
              <a:gd name="connsiteX7-143" fmla="*/ 0 w 13030200"/>
              <a:gd name="connsiteY7-144" fmla="*/ 1321134 h 2387934"/>
              <a:gd name="connsiteX0-145" fmla="*/ 0 w 13030200"/>
              <a:gd name="connsiteY0-146" fmla="*/ 1321134 h 2387934"/>
              <a:gd name="connsiteX1-147" fmla="*/ 2959100 w 13030200"/>
              <a:gd name="connsiteY1-148" fmla="*/ 1562434 h 2387934"/>
              <a:gd name="connsiteX2-149" fmla="*/ 7759700 w 13030200"/>
              <a:gd name="connsiteY2-150" fmla="*/ 927434 h 2387934"/>
              <a:gd name="connsiteX3-151" fmla="*/ 13030200 w 13030200"/>
              <a:gd name="connsiteY3-152" fmla="*/ 334 h 2387934"/>
              <a:gd name="connsiteX4-153" fmla="*/ 13004800 w 13030200"/>
              <a:gd name="connsiteY4-154" fmla="*/ 2387934 h 2387934"/>
              <a:gd name="connsiteX5-155" fmla="*/ 88900 w 13030200"/>
              <a:gd name="connsiteY5-156" fmla="*/ 2375234 h 2387934"/>
              <a:gd name="connsiteX6-157" fmla="*/ 88900 w 13030200"/>
              <a:gd name="connsiteY6-158" fmla="*/ 1295734 h 2387934"/>
              <a:gd name="connsiteX7-159" fmla="*/ 0 w 13030200"/>
              <a:gd name="connsiteY7-160" fmla="*/ 1321134 h 2387934"/>
              <a:gd name="connsiteX0-161" fmla="*/ 0 w 13030200"/>
              <a:gd name="connsiteY0-162" fmla="*/ 1321223 h 2388023"/>
              <a:gd name="connsiteX1-163" fmla="*/ 2959100 w 13030200"/>
              <a:gd name="connsiteY1-164" fmla="*/ 1562523 h 2388023"/>
              <a:gd name="connsiteX2-165" fmla="*/ 7759700 w 13030200"/>
              <a:gd name="connsiteY2-166" fmla="*/ 927523 h 2388023"/>
              <a:gd name="connsiteX3-167" fmla="*/ 13030200 w 13030200"/>
              <a:gd name="connsiteY3-168" fmla="*/ 423 h 2388023"/>
              <a:gd name="connsiteX4-169" fmla="*/ 13004800 w 13030200"/>
              <a:gd name="connsiteY4-170" fmla="*/ 2388023 h 2388023"/>
              <a:gd name="connsiteX5-171" fmla="*/ 88900 w 13030200"/>
              <a:gd name="connsiteY5-172" fmla="*/ 2375323 h 2388023"/>
              <a:gd name="connsiteX6-173" fmla="*/ 88900 w 13030200"/>
              <a:gd name="connsiteY6-174" fmla="*/ 1295823 h 2388023"/>
              <a:gd name="connsiteX7-175" fmla="*/ 0 w 13030200"/>
              <a:gd name="connsiteY7-176" fmla="*/ 1321223 h 2388023"/>
              <a:gd name="connsiteX0-177" fmla="*/ 0 w 13030200"/>
              <a:gd name="connsiteY0-178" fmla="*/ 1321146 h 2387946"/>
              <a:gd name="connsiteX1-179" fmla="*/ 2959100 w 13030200"/>
              <a:gd name="connsiteY1-180" fmla="*/ 1562446 h 2387946"/>
              <a:gd name="connsiteX2-181" fmla="*/ 7454900 w 13030200"/>
              <a:gd name="connsiteY2-182" fmla="*/ 1105246 h 2387946"/>
              <a:gd name="connsiteX3-183" fmla="*/ 13030200 w 13030200"/>
              <a:gd name="connsiteY3-184" fmla="*/ 346 h 2387946"/>
              <a:gd name="connsiteX4-185" fmla="*/ 13004800 w 13030200"/>
              <a:gd name="connsiteY4-186" fmla="*/ 2387946 h 2387946"/>
              <a:gd name="connsiteX5-187" fmla="*/ 88900 w 13030200"/>
              <a:gd name="connsiteY5-188" fmla="*/ 2375246 h 2387946"/>
              <a:gd name="connsiteX6-189" fmla="*/ 88900 w 13030200"/>
              <a:gd name="connsiteY6-190" fmla="*/ 1295746 h 2387946"/>
              <a:gd name="connsiteX7-191" fmla="*/ 0 w 13030200"/>
              <a:gd name="connsiteY7-192" fmla="*/ 1321146 h 2387946"/>
              <a:gd name="connsiteX0-193" fmla="*/ 0 w 13030200"/>
              <a:gd name="connsiteY0-194" fmla="*/ 1321146 h 2387946"/>
              <a:gd name="connsiteX1-195" fmla="*/ 2959100 w 13030200"/>
              <a:gd name="connsiteY1-196" fmla="*/ 1562446 h 2387946"/>
              <a:gd name="connsiteX2-197" fmla="*/ 7454900 w 13030200"/>
              <a:gd name="connsiteY2-198" fmla="*/ 1105246 h 2387946"/>
              <a:gd name="connsiteX3-199" fmla="*/ 13030200 w 13030200"/>
              <a:gd name="connsiteY3-200" fmla="*/ 346 h 2387946"/>
              <a:gd name="connsiteX4-201" fmla="*/ 13004800 w 13030200"/>
              <a:gd name="connsiteY4-202" fmla="*/ 2387946 h 2387946"/>
              <a:gd name="connsiteX5-203" fmla="*/ 88900 w 13030200"/>
              <a:gd name="connsiteY5-204" fmla="*/ 2375246 h 2387946"/>
              <a:gd name="connsiteX6-205" fmla="*/ 88900 w 13030200"/>
              <a:gd name="connsiteY6-206" fmla="*/ 1295746 h 2387946"/>
              <a:gd name="connsiteX7-207" fmla="*/ 0 w 13030200"/>
              <a:gd name="connsiteY7-208" fmla="*/ 1321146 h 2387946"/>
              <a:gd name="connsiteX0-209" fmla="*/ 0 w 13030200"/>
              <a:gd name="connsiteY0-210" fmla="*/ 1321122 h 2387922"/>
              <a:gd name="connsiteX1-211" fmla="*/ 2959100 w 13030200"/>
              <a:gd name="connsiteY1-212" fmla="*/ 1562422 h 2387922"/>
              <a:gd name="connsiteX2-213" fmla="*/ 8183114 w 13030200"/>
              <a:gd name="connsiteY2-214" fmla="*/ 1175582 h 2387922"/>
              <a:gd name="connsiteX3-215" fmla="*/ 13030200 w 13030200"/>
              <a:gd name="connsiteY3-216" fmla="*/ 322 h 2387922"/>
              <a:gd name="connsiteX4-217" fmla="*/ 13004800 w 13030200"/>
              <a:gd name="connsiteY4-218" fmla="*/ 2387922 h 2387922"/>
              <a:gd name="connsiteX5-219" fmla="*/ 88900 w 13030200"/>
              <a:gd name="connsiteY5-220" fmla="*/ 2375222 h 2387922"/>
              <a:gd name="connsiteX6-221" fmla="*/ 88900 w 13030200"/>
              <a:gd name="connsiteY6-222" fmla="*/ 1295722 h 2387922"/>
              <a:gd name="connsiteX7-223" fmla="*/ 0 w 13030200"/>
              <a:gd name="connsiteY7-224" fmla="*/ 1321122 h 2387922"/>
              <a:gd name="connsiteX0-225" fmla="*/ 0 w 13030200"/>
              <a:gd name="connsiteY0-226" fmla="*/ 1321133 h 2387933"/>
              <a:gd name="connsiteX1-227" fmla="*/ 2959100 w 13030200"/>
              <a:gd name="connsiteY1-228" fmla="*/ 1562433 h 2387933"/>
              <a:gd name="connsiteX2-229" fmla="*/ 8183114 w 13030200"/>
              <a:gd name="connsiteY2-230" fmla="*/ 1175593 h 2387933"/>
              <a:gd name="connsiteX3-231" fmla="*/ 13030200 w 13030200"/>
              <a:gd name="connsiteY3-232" fmla="*/ 333 h 2387933"/>
              <a:gd name="connsiteX4-233" fmla="*/ 13004800 w 13030200"/>
              <a:gd name="connsiteY4-234" fmla="*/ 2387933 h 2387933"/>
              <a:gd name="connsiteX5-235" fmla="*/ 88900 w 13030200"/>
              <a:gd name="connsiteY5-236" fmla="*/ 2375233 h 2387933"/>
              <a:gd name="connsiteX6-237" fmla="*/ 88900 w 13030200"/>
              <a:gd name="connsiteY6-238" fmla="*/ 1295733 h 2387933"/>
              <a:gd name="connsiteX7-239" fmla="*/ 0 w 13030200"/>
              <a:gd name="connsiteY7-240" fmla="*/ 1321133 h 2387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030200" h="2387933">
                <a:moveTo>
                  <a:pt x="0" y="1321133"/>
                </a:moveTo>
                <a:cubicBezTo>
                  <a:pt x="986367" y="1401566"/>
                  <a:pt x="1413933" y="1380400"/>
                  <a:pt x="2959100" y="1562433"/>
                </a:cubicBezTo>
                <a:cubicBezTo>
                  <a:pt x="6015567" y="1693666"/>
                  <a:pt x="7019213" y="1434191"/>
                  <a:pt x="8183114" y="1175593"/>
                </a:cubicBezTo>
                <a:cubicBezTo>
                  <a:pt x="9197776" y="971080"/>
                  <a:pt x="11353800" y="-20834"/>
                  <a:pt x="13030200" y="333"/>
                </a:cubicBezTo>
                <a:lnTo>
                  <a:pt x="13004800" y="2387933"/>
                </a:lnTo>
                <a:lnTo>
                  <a:pt x="88900" y="2375233"/>
                </a:lnTo>
                <a:lnTo>
                  <a:pt x="88900" y="1295733"/>
                </a:lnTo>
                <a:lnTo>
                  <a:pt x="0" y="1321133"/>
                </a:lnTo>
                <a:close/>
              </a:path>
            </a:pathLst>
          </a:custGeom>
          <a:gradFill>
            <a:gsLst>
              <a:gs pos="100000">
                <a:srgbClr val="B0261F"/>
              </a:gs>
              <a:gs pos="0">
                <a:srgbClr val="E97C30"/>
              </a:gs>
            </a:gsLst>
            <a:lin ang="3000000" scaled="0"/>
          </a:gradFill>
          <a:ln>
            <a:noFill/>
          </a:ln>
          <a:effectLst>
            <a:outerShdw blurRad="342900" dist="381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47994" y="5938771"/>
            <a:ext cx="5431972" cy="1045029"/>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972" h="1045029">
                <a:moveTo>
                  <a:pt x="10886" y="0"/>
                </a:moveTo>
                <a:lnTo>
                  <a:pt x="2155372" y="500743"/>
                </a:lnTo>
                <a:lnTo>
                  <a:pt x="3418115" y="740229"/>
                </a:lnTo>
                <a:lnTo>
                  <a:pt x="5431972" y="1023258"/>
                </a:lnTo>
                <a:lnTo>
                  <a:pt x="0" y="1045029"/>
                </a:lnTo>
                <a:lnTo>
                  <a:pt x="10886" y="0"/>
                </a:lnTo>
                <a:close/>
              </a:path>
            </a:pathLst>
          </a:custGeom>
          <a:gradFill>
            <a:gsLst>
              <a:gs pos="0">
                <a:srgbClr val="E97C30"/>
              </a:gs>
              <a:gs pos="47000">
                <a:srgbClr val="B0261F"/>
              </a:gs>
            </a:gsLst>
            <a:lin ang="3000000" scaled="0"/>
          </a:gradFill>
          <a:ln>
            <a:noFill/>
          </a:ln>
          <a:effectLst>
            <a:outerShdw blurRad="254000" dist="381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4733396" y="6351460"/>
            <a:ext cx="7545067" cy="943108"/>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 name="connsiteX0-1" fmla="*/ 0 w 5446486"/>
              <a:gd name="connsiteY0-2" fmla="*/ 0 h 545836"/>
              <a:gd name="connsiteX1-3" fmla="*/ 2169886 w 5446486"/>
              <a:gd name="connsiteY1-4" fmla="*/ 1550 h 545836"/>
              <a:gd name="connsiteX2-5" fmla="*/ 3432629 w 5446486"/>
              <a:gd name="connsiteY2-6" fmla="*/ 241036 h 545836"/>
              <a:gd name="connsiteX3-7" fmla="*/ 5446486 w 5446486"/>
              <a:gd name="connsiteY3-8" fmla="*/ 524065 h 545836"/>
              <a:gd name="connsiteX4-9" fmla="*/ 14514 w 5446486"/>
              <a:gd name="connsiteY4-10" fmla="*/ 545836 h 545836"/>
              <a:gd name="connsiteX5-11" fmla="*/ 0 w 5446486"/>
              <a:gd name="connsiteY5-12" fmla="*/ 0 h 545836"/>
              <a:gd name="connsiteX0-13" fmla="*/ 0 w 5446486"/>
              <a:gd name="connsiteY0-14" fmla="*/ 66043 h 611879"/>
              <a:gd name="connsiteX1-15" fmla="*/ 2169886 w 5446486"/>
              <a:gd name="connsiteY1-16" fmla="*/ 67593 h 611879"/>
              <a:gd name="connsiteX2-17" fmla="*/ 3432629 w 5446486"/>
              <a:gd name="connsiteY2-18" fmla="*/ 307079 h 611879"/>
              <a:gd name="connsiteX3-19" fmla="*/ 5446486 w 5446486"/>
              <a:gd name="connsiteY3-20" fmla="*/ 590108 h 611879"/>
              <a:gd name="connsiteX4-21" fmla="*/ 14514 w 5446486"/>
              <a:gd name="connsiteY4-22" fmla="*/ 611879 h 611879"/>
              <a:gd name="connsiteX5-23" fmla="*/ 0 w 5446486"/>
              <a:gd name="connsiteY5-24" fmla="*/ 66043 h 611879"/>
              <a:gd name="connsiteX0-25" fmla="*/ 0 w 5446486"/>
              <a:gd name="connsiteY0-26" fmla="*/ 95359 h 641195"/>
              <a:gd name="connsiteX1-27" fmla="*/ 2246086 w 5446486"/>
              <a:gd name="connsiteY1-28" fmla="*/ 17038 h 641195"/>
              <a:gd name="connsiteX2-29" fmla="*/ 3432629 w 5446486"/>
              <a:gd name="connsiteY2-30" fmla="*/ 336395 h 641195"/>
              <a:gd name="connsiteX3-31" fmla="*/ 5446486 w 5446486"/>
              <a:gd name="connsiteY3-32" fmla="*/ 619424 h 641195"/>
              <a:gd name="connsiteX4-33" fmla="*/ 14514 w 5446486"/>
              <a:gd name="connsiteY4-34" fmla="*/ 641195 h 641195"/>
              <a:gd name="connsiteX5-35" fmla="*/ 0 w 5446486"/>
              <a:gd name="connsiteY5-36" fmla="*/ 95359 h 641195"/>
              <a:gd name="connsiteX0-37" fmla="*/ 0 w 5446486"/>
              <a:gd name="connsiteY0-38" fmla="*/ 126313 h 672149"/>
              <a:gd name="connsiteX1-39" fmla="*/ 2246086 w 5446486"/>
              <a:gd name="connsiteY1-40" fmla="*/ 47992 h 672149"/>
              <a:gd name="connsiteX2-41" fmla="*/ 3432629 w 5446486"/>
              <a:gd name="connsiteY2-42" fmla="*/ 367349 h 672149"/>
              <a:gd name="connsiteX3-43" fmla="*/ 5446486 w 5446486"/>
              <a:gd name="connsiteY3-44" fmla="*/ 650378 h 672149"/>
              <a:gd name="connsiteX4-45" fmla="*/ 14514 w 5446486"/>
              <a:gd name="connsiteY4-46" fmla="*/ 672149 h 672149"/>
              <a:gd name="connsiteX5-47" fmla="*/ 0 w 5446486"/>
              <a:gd name="connsiteY5-48" fmla="*/ 126313 h 672149"/>
              <a:gd name="connsiteX0-49" fmla="*/ 0 w 5446486"/>
              <a:gd name="connsiteY0-50" fmla="*/ 126313 h 672149"/>
              <a:gd name="connsiteX1-51" fmla="*/ 2246086 w 5446486"/>
              <a:gd name="connsiteY1-52" fmla="*/ 47992 h 672149"/>
              <a:gd name="connsiteX2-53" fmla="*/ 3432629 w 5446486"/>
              <a:gd name="connsiteY2-54" fmla="*/ 367349 h 672149"/>
              <a:gd name="connsiteX3-55" fmla="*/ 5446486 w 5446486"/>
              <a:gd name="connsiteY3-56" fmla="*/ 650378 h 672149"/>
              <a:gd name="connsiteX4-57" fmla="*/ 14514 w 5446486"/>
              <a:gd name="connsiteY4-58" fmla="*/ 672149 h 672149"/>
              <a:gd name="connsiteX5-59" fmla="*/ 0 w 5446486"/>
              <a:gd name="connsiteY5-60" fmla="*/ 126313 h 672149"/>
              <a:gd name="connsiteX0-61" fmla="*/ 0 w 5446486"/>
              <a:gd name="connsiteY0-62" fmla="*/ 126313 h 672149"/>
              <a:gd name="connsiteX1-63" fmla="*/ 2246086 w 5446486"/>
              <a:gd name="connsiteY1-64" fmla="*/ 47992 h 672149"/>
              <a:gd name="connsiteX2-65" fmla="*/ 3712029 w 5446486"/>
              <a:gd name="connsiteY2-66" fmla="*/ 367349 h 672149"/>
              <a:gd name="connsiteX3-67" fmla="*/ 5446486 w 5446486"/>
              <a:gd name="connsiteY3-68" fmla="*/ 650378 h 672149"/>
              <a:gd name="connsiteX4-69" fmla="*/ 14514 w 5446486"/>
              <a:gd name="connsiteY4-70" fmla="*/ 672149 h 672149"/>
              <a:gd name="connsiteX5-71" fmla="*/ 0 w 5446486"/>
              <a:gd name="connsiteY5-72" fmla="*/ 126313 h 672149"/>
              <a:gd name="connsiteX0-73" fmla="*/ 0 w 5446486"/>
              <a:gd name="connsiteY0-74" fmla="*/ 126313 h 672149"/>
              <a:gd name="connsiteX1-75" fmla="*/ 2246086 w 5446486"/>
              <a:gd name="connsiteY1-76" fmla="*/ 47992 h 672149"/>
              <a:gd name="connsiteX2-77" fmla="*/ 3712029 w 5446486"/>
              <a:gd name="connsiteY2-78" fmla="*/ 367349 h 672149"/>
              <a:gd name="connsiteX3-79" fmla="*/ 5446486 w 5446486"/>
              <a:gd name="connsiteY3-80" fmla="*/ 650378 h 672149"/>
              <a:gd name="connsiteX4-81" fmla="*/ 14514 w 5446486"/>
              <a:gd name="connsiteY4-82" fmla="*/ 672149 h 672149"/>
              <a:gd name="connsiteX5-83" fmla="*/ 0 w 5446486"/>
              <a:gd name="connsiteY5-84" fmla="*/ 126313 h 672149"/>
              <a:gd name="connsiteX0-85" fmla="*/ 0 w 5446486"/>
              <a:gd name="connsiteY0-86" fmla="*/ 126313 h 672149"/>
              <a:gd name="connsiteX1-87" fmla="*/ 2246086 w 5446486"/>
              <a:gd name="connsiteY1-88" fmla="*/ 47992 h 672149"/>
              <a:gd name="connsiteX2-89" fmla="*/ 3712029 w 5446486"/>
              <a:gd name="connsiteY2-90" fmla="*/ 367349 h 672149"/>
              <a:gd name="connsiteX3-91" fmla="*/ 5446486 w 5446486"/>
              <a:gd name="connsiteY3-92" fmla="*/ 650378 h 672149"/>
              <a:gd name="connsiteX4-93" fmla="*/ 14514 w 5446486"/>
              <a:gd name="connsiteY4-94" fmla="*/ 672149 h 672149"/>
              <a:gd name="connsiteX5-95" fmla="*/ 0 w 5446486"/>
              <a:gd name="connsiteY5-96" fmla="*/ 126313 h 672149"/>
              <a:gd name="connsiteX0-97" fmla="*/ 0 w 5446486"/>
              <a:gd name="connsiteY0-98" fmla="*/ 126313 h 672149"/>
              <a:gd name="connsiteX1-99" fmla="*/ 2246086 w 5446486"/>
              <a:gd name="connsiteY1-100" fmla="*/ 47992 h 672149"/>
              <a:gd name="connsiteX2-101" fmla="*/ 3712029 w 5446486"/>
              <a:gd name="connsiteY2-102" fmla="*/ 367349 h 672149"/>
              <a:gd name="connsiteX3-103" fmla="*/ 5446486 w 5446486"/>
              <a:gd name="connsiteY3-104" fmla="*/ 650378 h 672149"/>
              <a:gd name="connsiteX4-105" fmla="*/ 14514 w 5446486"/>
              <a:gd name="connsiteY4-106" fmla="*/ 672149 h 672149"/>
              <a:gd name="connsiteX5-107" fmla="*/ 0 w 5446486"/>
              <a:gd name="connsiteY5-108" fmla="*/ 126313 h 672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446486" h="672149">
                <a:moveTo>
                  <a:pt x="0" y="126313"/>
                </a:moveTo>
                <a:cubicBezTo>
                  <a:pt x="596295" y="-22928"/>
                  <a:pt x="1738691" y="-27404"/>
                  <a:pt x="2246086" y="47992"/>
                </a:cubicBezTo>
                <a:cubicBezTo>
                  <a:pt x="2997200" y="154444"/>
                  <a:pt x="2973615" y="205986"/>
                  <a:pt x="3712029" y="367349"/>
                </a:cubicBezTo>
                <a:cubicBezTo>
                  <a:pt x="4353681" y="521595"/>
                  <a:pt x="4868334" y="556035"/>
                  <a:pt x="5446486" y="650378"/>
                </a:cubicBezTo>
                <a:lnTo>
                  <a:pt x="14514" y="672149"/>
                </a:lnTo>
                <a:lnTo>
                  <a:pt x="0" y="126313"/>
                </a:lnTo>
                <a:close/>
              </a:path>
            </a:pathLst>
          </a:custGeom>
          <a:gradFill>
            <a:gsLst>
              <a:gs pos="100000">
                <a:srgbClr val="C00000"/>
              </a:gs>
              <a:gs pos="0">
                <a:srgbClr val="9D211B"/>
              </a:gs>
            </a:gsLst>
            <a:lin ang="3000000" scaled="0"/>
          </a:gradFill>
          <a:ln>
            <a:noFill/>
          </a:ln>
          <a:effectLst>
            <a:outerShdw blurRad="495300" dist="38100" dir="189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685506" y="1942624"/>
            <a:ext cx="6923738" cy="2807820"/>
          </a:xfrm>
          <a:prstGeom prst="rect">
            <a:avLst/>
          </a:prstGeom>
          <a:noFill/>
        </p:spPr>
        <p:txBody>
          <a:bodyPr wrap="square" rtlCol="0">
            <a:spAutoFit/>
          </a:bodyPr>
          <a:lstStyle/>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1.</a:t>
            </a:r>
            <a:r>
              <a:rPr lang="zh-CN" altLang="en-US" sz="2000" b="1" dirty="0">
                <a:latin typeface="华文中宋" panose="02010600040101010101" pitchFamily="2" charset="-122"/>
                <a:ea typeface="华文中宋" panose="02010600040101010101" pitchFamily="2" charset="-122"/>
              </a:rPr>
              <a:t>什么是新民主主义革命的总路线？ </a:t>
            </a:r>
            <a:endParaRPr lang="en-US" altLang="zh-CN"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2.</a:t>
            </a:r>
            <a:r>
              <a:rPr lang="zh-CN" altLang="en-US" sz="2000" b="1" dirty="0">
                <a:latin typeface="华文中宋" panose="02010600040101010101" pitchFamily="2" charset="-122"/>
                <a:ea typeface="华文中宋" panose="02010600040101010101" pitchFamily="2" charset="-122"/>
              </a:rPr>
              <a:t>新民主主义基本纲领的主要内容是什么？</a:t>
            </a:r>
            <a:endParaRPr lang="en-US" altLang="zh-CN"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3.</a:t>
            </a:r>
            <a:r>
              <a:rPr lang="zh-CN" altLang="en-US" sz="2000" b="1" dirty="0">
                <a:latin typeface="华文中宋" panose="02010600040101010101" pitchFamily="2" charset="-122"/>
                <a:ea typeface="华文中宋" panose="02010600040101010101" pitchFamily="2" charset="-122"/>
              </a:rPr>
              <a:t>如何认识中国革命走农村包围城市、武装夺取政权道路的必要性及重大意义？</a:t>
            </a:r>
            <a:endParaRPr lang="en-US" altLang="zh-CN"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4.</a:t>
            </a:r>
            <a:r>
              <a:rPr lang="zh-CN" altLang="en-US" sz="2000" b="1" dirty="0">
                <a:latin typeface="华文中宋" panose="02010600040101010101" pitchFamily="2" charset="-122"/>
                <a:ea typeface="华文中宋" panose="02010600040101010101" pitchFamily="2" charset="-122"/>
              </a:rPr>
              <a:t>如何理解新民主主义革命的三大法宝及其相互关系？</a:t>
            </a:r>
            <a:endParaRPr lang="en-US" altLang="zh-CN" sz="20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6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1" nodeType="withEffect">
                                  <p:stCondLst>
                                    <p:cond delay="2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6" presetClass="emph" presetSubtype="0" decel="100000" fill="hold" grpId="0" nodeType="withEffect">
                                  <p:stCondLst>
                                    <p:cond delay="400"/>
                                  </p:stCondLst>
                                  <p:childTnLst>
                                    <p:animScale>
                                      <p:cBhvr>
                                        <p:cTn id="33" dur="2000" fill="hold"/>
                                        <p:tgtEl>
                                          <p:spTgt spid="29"/>
                                        </p:tgtEl>
                                      </p:cBhvr>
                                      <p:by x="60000" y="60000"/>
                                    </p:animScale>
                                  </p:childTnLst>
                                </p:cTn>
                              </p:par>
                              <p:par>
                                <p:cTn id="34" presetID="2" presetClass="entr" presetSubtype="4"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60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p:bldP spid="29" grpId="0" animBg="1"/>
      <p:bldP spid="29" grpId="1" animBg="1"/>
      <p:bldP spid="30" grpId="0" animBg="1"/>
      <p:bldP spid="31" grpId="0" animBg="1"/>
      <p:bldP spid="32" grpId="0" animBg="1"/>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1" y="0"/>
            <a:ext cx="12188389" cy="6858000"/>
          </a:xfrm>
          <a:prstGeom prst="rect">
            <a:avLst/>
          </a:prstGeom>
        </p:spPr>
      </p:pic>
      <p:grpSp>
        <p:nvGrpSpPr>
          <p:cNvPr id="4" name="组合 3"/>
          <p:cNvGrpSpPr/>
          <p:nvPr/>
        </p:nvGrpSpPr>
        <p:grpSpPr>
          <a:xfrm>
            <a:off x="696000" y="729000"/>
            <a:ext cx="10800000" cy="5400000"/>
            <a:chOff x="696000" y="729000"/>
            <a:chExt cx="10800000" cy="5400000"/>
          </a:xfrm>
        </p:grpSpPr>
        <p:sp>
          <p:nvSpPr>
            <p:cNvPr id="11" name="矩形 10"/>
            <p:cNvSpPr/>
            <p:nvPr/>
          </p:nvSpPr>
          <p:spPr>
            <a:xfrm>
              <a:off x="876300" y="876300"/>
              <a:ext cx="1043940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文框 9"/>
            <p:cNvSpPr/>
            <p:nvPr/>
          </p:nvSpPr>
          <p:spPr>
            <a:xfrm>
              <a:off x="696000" y="729000"/>
              <a:ext cx="10800000" cy="5400000"/>
            </a:xfrm>
            <a:prstGeom prst="frame">
              <a:avLst>
                <a:gd name="adj1" fmla="val 4782"/>
              </a:avLst>
            </a:prstGeom>
            <a:gradFill>
              <a:gsLst>
                <a:gs pos="0">
                  <a:srgbClr val="FEECCE"/>
                </a:gs>
                <a:gs pos="100000">
                  <a:schemeClr val="accent4">
                    <a:lumMod val="20000"/>
                    <a:lumOff val="80000"/>
                  </a:schemeClr>
                </a:gs>
              </a:gsLst>
              <a:lin ang="0" scaled="0"/>
            </a:gradFill>
            <a:ln w="25400">
              <a:gradFill>
                <a:gsLst>
                  <a:gs pos="0">
                    <a:srgbClr val="FAE7D0"/>
                  </a:gs>
                  <a:gs pos="100000">
                    <a:srgbClr val="D49A78"/>
                  </a:gs>
                </a:gsLst>
                <a:lin ang="5400000" scaled="1"/>
              </a:gradFill>
            </a:ln>
            <a:effectLst>
              <a:outerShdw blurRad="177800"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2146299" y="4372103"/>
            <a:ext cx="6477000" cy="2850396"/>
            <a:chOff x="6248400" y="4421184"/>
            <a:chExt cx="7561761" cy="3327777"/>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4421184"/>
              <a:ext cx="7561761" cy="3327777"/>
            </a:xfrm>
            <a:prstGeom prst="rect">
              <a:avLst/>
            </a:prstGeom>
          </p:spPr>
        </p:pic>
        <p:sp>
          <p:nvSpPr>
            <p:cNvPr id="6" name="任意多边形 5"/>
            <p:cNvSpPr/>
            <p:nvPr/>
          </p:nvSpPr>
          <p:spPr>
            <a:xfrm>
              <a:off x="7417154" y="4470400"/>
              <a:ext cx="2381850" cy="2277244"/>
            </a:xfrm>
            <a:custGeom>
              <a:avLst/>
              <a:gdLst>
                <a:gd name="connsiteX0" fmla="*/ 2361846 w 2381850"/>
                <a:gd name="connsiteY0" fmla="*/ 772160 h 2267084"/>
                <a:gd name="connsiteX1" fmla="*/ 2189126 w 2381850"/>
                <a:gd name="connsiteY1" fmla="*/ 497840 h 2267084"/>
                <a:gd name="connsiteX2" fmla="*/ 1853846 w 2381850"/>
                <a:gd name="connsiteY2" fmla="*/ 259080 h 2267084"/>
                <a:gd name="connsiteX3" fmla="*/ 1406806 w 2381850"/>
                <a:gd name="connsiteY3" fmla="*/ 162560 h 2267084"/>
                <a:gd name="connsiteX4" fmla="*/ 1102006 w 2381850"/>
                <a:gd name="connsiteY4" fmla="*/ 152400 h 2267084"/>
                <a:gd name="connsiteX5" fmla="*/ 929286 w 2381850"/>
                <a:gd name="connsiteY5" fmla="*/ 111760 h 2267084"/>
                <a:gd name="connsiteX6" fmla="*/ 548286 w 2381850"/>
                <a:gd name="connsiteY6" fmla="*/ 0 h 2267084"/>
                <a:gd name="connsiteX7" fmla="*/ 548286 w 2381850"/>
                <a:gd name="connsiteY7" fmla="*/ 0 h 2267084"/>
                <a:gd name="connsiteX8" fmla="*/ 126646 w 2381850"/>
                <a:gd name="connsiteY8" fmla="*/ 1148080 h 2267084"/>
                <a:gd name="connsiteX9" fmla="*/ 9806 w 2381850"/>
                <a:gd name="connsiteY9" fmla="*/ 1366520 h 2267084"/>
                <a:gd name="connsiteX10" fmla="*/ 334926 w 2381850"/>
                <a:gd name="connsiteY10" fmla="*/ 1478280 h 2267084"/>
                <a:gd name="connsiteX11" fmla="*/ 507646 w 2381850"/>
                <a:gd name="connsiteY11" fmla="*/ 1539240 h 2267084"/>
                <a:gd name="connsiteX12" fmla="*/ 715926 w 2381850"/>
                <a:gd name="connsiteY12" fmla="*/ 1584960 h 2267084"/>
                <a:gd name="connsiteX13" fmla="*/ 1081686 w 2381850"/>
                <a:gd name="connsiteY13" fmla="*/ 1600200 h 2267084"/>
                <a:gd name="connsiteX14" fmla="*/ 1234086 w 2381850"/>
                <a:gd name="connsiteY14" fmla="*/ 1584960 h 2267084"/>
                <a:gd name="connsiteX15" fmla="*/ 1513486 w 2381850"/>
                <a:gd name="connsiteY15" fmla="*/ 1640840 h 2267084"/>
                <a:gd name="connsiteX16" fmla="*/ 1787806 w 2381850"/>
                <a:gd name="connsiteY16" fmla="*/ 1757680 h 2267084"/>
                <a:gd name="connsiteX17" fmla="*/ 2031646 w 2381850"/>
                <a:gd name="connsiteY17" fmla="*/ 1940560 h 2267084"/>
                <a:gd name="connsiteX18" fmla="*/ 2300886 w 2381850"/>
                <a:gd name="connsiteY18" fmla="*/ 2265680 h 2267084"/>
                <a:gd name="connsiteX19" fmla="*/ 2351686 w 2381850"/>
                <a:gd name="connsiteY19" fmla="*/ 2026920 h 2267084"/>
                <a:gd name="connsiteX20" fmla="*/ 2377086 w 2381850"/>
                <a:gd name="connsiteY20" fmla="*/ 1330960 h 2267084"/>
                <a:gd name="connsiteX21" fmla="*/ 2361846 w 2381850"/>
                <a:gd name="connsiteY21" fmla="*/ 772160 h 22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850" h="2267084">
                  <a:moveTo>
                    <a:pt x="2361846" y="772160"/>
                  </a:moveTo>
                  <a:cubicBezTo>
                    <a:pt x="2330519" y="633307"/>
                    <a:pt x="2273793" y="583353"/>
                    <a:pt x="2189126" y="497840"/>
                  </a:cubicBezTo>
                  <a:cubicBezTo>
                    <a:pt x="2104459" y="412327"/>
                    <a:pt x="1984233" y="314960"/>
                    <a:pt x="1853846" y="259080"/>
                  </a:cubicBezTo>
                  <a:cubicBezTo>
                    <a:pt x="1723459" y="203200"/>
                    <a:pt x="1532113" y="180340"/>
                    <a:pt x="1406806" y="162560"/>
                  </a:cubicBezTo>
                  <a:cubicBezTo>
                    <a:pt x="1281499" y="144780"/>
                    <a:pt x="1181593" y="160867"/>
                    <a:pt x="1102006" y="152400"/>
                  </a:cubicBezTo>
                  <a:cubicBezTo>
                    <a:pt x="1022419" y="143933"/>
                    <a:pt x="1021573" y="137160"/>
                    <a:pt x="929286" y="111760"/>
                  </a:cubicBezTo>
                  <a:cubicBezTo>
                    <a:pt x="836999" y="86360"/>
                    <a:pt x="548286" y="0"/>
                    <a:pt x="548286" y="0"/>
                  </a:cubicBezTo>
                  <a:lnTo>
                    <a:pt x="548286" y="0"/>
                  </a:lnTo>
                  <a:cubicBezTo>
                    <a:pt x="478013" y="191347"/>
                    <a:pt x="216393" y="920327"/>
                    <a:pt x="126646" y="1148080"/>
                  </a:cubicBezTo>
                  <a:cubicBezTo>
                    <a:pt x="36899" y="1375833"/>
                    <a:pt x="-24907" y="1311487"/>
                    <a:pt x="9806" y="1366520"/>
                  </a:cubicBezTo>
                  <a:cubicBezTo>
                    <a:pt x="44519" y="1421553"/>
                    <a:pt x="334926" y="1478280"/>
                    <a:pt x="334926" y="1478280"/>
                  </a:cubicBezTo>
                  <a:cubicBezTo>
                    <a:pt x="417899" y="1507067"/>
                    <a:pt x="444146" y="1521460"/>
                    <a:pt x="507646" y="1539240"/>
                  </a:cubicBezTo>
                  <a:cubicBezTo>
                    <a:pt x="571146" y="1557020"/>
                    <a:pt x="620253" y="1574800"/>
                    <a:pt x="715926" y="1584960"/>
                  </a:cubicBezTo>
                  <a:cubicBezTo>
                    <a:pt x="811599" y="1595120"/>
                    <a:pt x="995326" y="1600200"/>
                    <a:pt x="1081686" y="1600200"/>
                  </a:cubicBezTo>
                  <a:cubicBezTo>
                    <a:pt x="1168046" y="1600200"/>
                    <a:pt x="1162119" y="1578187"/>
                    <a:pt x="1234086" y="1584960"/>
                  </a:cubicBezTo>
                  <a:cubicBezTo>
                    <a:pt x="1306053" y="1591733"/>
                    <a:pt x="1421199" y="1612053"/>
                    <a:pt x="1513486" y="1640840"/>
                  </a:cubicBezTo>
                  <a:cubicBezTo>
                    <a:pt x="1605773" y="1669627"/>
                    <a:pt x="1701446" y="1707727"/>
                    <a:pt x="1787806" y="1757680"/>
                  </a:cubicBezTo>
                  <a:cubicBezTo>
                    <a:pt x="1874166" y="1807633"/>
                    <a:pt x="1946133" y="1855893"/>
                    <a:pt x="2031646" y="1940560"/>
                  </a:cubicBezTo>
                  <a:cubicBezTo>
                    <a:pt x="2117159" y="2025227"/>
                    <a:pt x="2247546" y="2251287"/>
                    <a:pt x="2300886" y="2265680"/>
                  </a:cubicBezTo>
                  <a:cubicBezTo>
                    <a:pt x="2354226" y="2280073"/>
                    <a:pt x="2338986" y="2182707"/>
                    <a:pt x="2351686" y="2026920"/>
                  </a:cubicBezTo>
                  <a:cubicBezTo>
                    <a:pt x="2364386" y="1871133"/>
                    <a:pt x="2375393" y="1537547"/>
                    <a:pt x="2377086" y="1330960"/>
                  </a:cubicBezTo>
                  <a:cubicBezTo>
                    <a:pt x="2378779" y="1124373"/>
                    <a:pt x="2393173" y="911013"/>
                    <a:pt x="2361846" y="772160"/>
                  </a:cubicBezTo>
                  <a:close/>
                </a:path>
              </a:pathLst>
            </a:custGeom>
            <a:gradFill>
              <a:gsLst>
                <a:gs pos="100000">
                  <a:schemeClr val="bg1"/>
                </a:gs>
                <a:gs pos="0">
                  <a:srgbClr val="F8F8F8"/>
                </a:gs>
                <a:gs pos="59000">
                  <a:srgbClr val="F8F8F8"/>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742753" y="1260654"/>
            <a:ext cx="7204065" cy="4362092"/>
          </a:xfrm>
          <a:prstGeom prst="rect">
            <a:avLst/>
          </a:prstGeom>
          <a:noFill/>
        </p:spPr>
        <p:txBody>
          <a:bodyPr wrap="square" rtlCol="0">
            <a:spAutoFit/>
          </a:bodyPr>
          <a:lstStyle/>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中国社会各阶级的分析</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毛泽东选集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第一卷，人民出版社</a:t>
            </a:r>
            <a:r>
              <a:rPr lang="en-US" altLang="zh-CN" sz="2000" b="1" dirty="0">
                <a:latin typeface="华文中宋" panose="02010600040101010101" pitchFamily="2" charset="-122"/>
                <a:ea typeface="华文中宋" panose="02010600040101010101" pitchFamily="2" charset="-122"/>
              </a:rPr>
              <a:t>1991</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星星之火，可以燎原</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毛泽东选集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第一卷，人民出版社</a:t>
            </a:r>
            <a:r>
              <a:rPr lang="en-US" altLang="zh-CN" sz="2000" b="1" dirty="0">
                <a:latin typeface="华文中宋" panose="02010600040101010101" pitchFamily="2" charset="-122"/>
                <a:ea typeface="华文中宋" panose="02010600040101010101" pitchFamily="2" charset="-122"/>
              </a:rPr>
              <a:t>1991</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实践论</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毛泽东选集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第一卷，人民出版社</a:t>
            </a:r>
            <a:r>
              <a:rPr lang="en-US" altLang="zh-CN" sz="2000" b="1" dirty="0">
                <a:latin typeface="华文中宋" panose="02010600040101010101" pitchFamily="2" charset="-122"/>
                <a:ea typeface="华文中宋" panose="02010600040101010101" pitchFamily="2" charset="-122"/>
              </a:rPr>
              <a:t>1991</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sym typeface="+mn-ea"/>
              </a:rPr>
              <a:t>〈</a:t>
            </a:r>
            <a:r>
              <a:rPr lang="zh-CN" altLang="en-US" sz="2000" b="1" dirty="0">
                <a:latin typeface="华文中宋" panose="02010600040101010101" pitchFamily="2" charset="-122"/>
                <a:ea typeface="华文中宋" panose="02010600040101010101" pitchFamily="2" charset="-122"/>
                <a:sym typeface="+mn-ea"/>
              </a:rPr>
              <a:t>共产党人</a:t>
            </a:r>
            <a:r>
              <a:rPr lang="en-US" altLang="zh-CN" sz="2000" b="1" dirty="0">
                <a:latin typeface="华文中宋" panose="02010600040101010101" pitchFamily="2" charset="-122"/>
                <a:ea typeface="华文中宋" panose="02010600040101010101" pitchFamily="2" charset="-122"/>
                <a:sym typeface="+mn-ea"/>
              </a:rPr>
              <a:t>〉</a:t>
            </a:r>
            <a:r>
              <a:rPr lang="zh-CN" altLang="en-US" sz="2000" b="1" dirty="0">
                <a:latin typeface="华文中宋" panose="02010600040101010101" pitchFamily="2" charset="-122"/>
                <a:ea typeface="华文中宋" panose="02010600040101010101" pitchFamily="2" charset="-122"/>
              </a:rPr>
              <a:t>发刊词</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毛泽东选集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第二卷，人民出版社</a:t>
            </a:r>
            <a:r>
              <a:rPr lang="en-US" altLang="zh-CN" sz="2000" b="1" dirty="0">
                <a:latin typeface="华文中宋" panose="02010600040101010101" pitchFamily="2" charset="-122"/>
                <a:ea typeface="华文中宋" panose="02010600040101010101" pitchFamily="2" charset="-122"/>
              </a:rPr>
              <a:t>1991</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新民主主义论</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毛泽东选集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第二卷，人民出版社</a:t>
            </a:r>
            <a:r>
              <a:rPr lang="en-US" altLang="zh-CN" sz="2000" b="1" dirty="0">
                <a:latin typeface="华文中宋" panose="02010600040101010101" pitchFamily="2" charset="-122"/>
                <a:ea typeface="华文中宋" panose="02010600040101010101" pitchFamily="2" charset="-122"/>
              </a:rPr>
              <a:t>1991</a:t>
            </a:r>
            <a:r>
              <a:rPr lang="zh-CN" altLang="en-US" sz="2000" b="1" dirty="0">
                <a:latin typeface="华文中宋" panose="02010600040101010101" pitchFamily="2" charset="-122"/>
                <a:ea typeface="华文中宋" panose="02010600040101010101" pitchFamily="2" charset="-122"/>
              </a:rPr>
              <a:t>年版。</a:t>
            </a:r>
            <a:endParaRPr lang="en-US" altLang="zh-CN" sz="2000" b="1" dirty="0">
              <a:latin typeface="华文中宋" panose="02010600040101010101" pitchFamily="2" charset="-122"/>
              <a:ea typeface="华文中宋" panose="02010600040101010101" pitchFamily="2" charset="-122"/>
            </a:endParaRPr>
          </a:p>
        </p:txBody>
      </p:sp>
      <p:grpSp>
        <p:nvGrpSpPr>
          <p:cNvPr id="3" name="组合 2"/>
          <p:cNvGrpSpPr/>
          <p:nvPr/>
        </p:nvGrpSpPr>
        <p:grpSpPr>
          <a:xfrm>
            <a:off x="1377273" y="1431039"/>
            <a:ext cx="1075451" cy="2623131"/>
            <a:chOff x="1377273" y="1431039"/>
            <a:chExt cx="1075451" cy="2623131"/>
          </a:xfrm>
        </p:grpSpPr>
        <p:grpSp>
          <p:nvGrpSpPr>
            <p:cNvPr id="12" name="组合 11"/>
            <p:cNvGrpSpPr/>
            <p:nvPr/>
          </p:nvGrpSpPr>
          <p:grpSpPr>
            <a:xfrm>
              <a:off x="1377273" y="1431039"/>
              <a:ext cx="1075451" cy="2623131"/>
              <a:chOff x="3039971" y="2125472"/>
              <a:chExt cx="1075451" cy="2623131"/>
            </a:xfrm>
          </p:grpSpPr>
          <p:sp>
            <p:nvSpPr>
              <p:cNvPr id="14" name="半闭框 13"/>
              <p:cNvSpPr/>
              <p:nvPr/>
            </p:nvSpPr>
            <p:spPr>
              <a:xfrm flipH="1" flipV="1">
                <a:off x="3820843" y="4454024"/>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半闭框 14"/>
              <p:cNvSpPr/>
              <p:nvPr/>
            </p:nvSpPr>
            <p:spPr>
              <a:xfrm>
                <a:off x="3039971" y="2125472"/>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p:cNvSpPr txBox="1"/>
            <p:nvPr/>
          </p:nvSpPr>
          <p:spPr>
            <a:xfrm>
              <a:off x="1635119" y="1692751"/>
              <a:ext cx="497175" cy="2003089"/>
            </a:xfrm>
            <a:custGeom>
              <a:avLst/>
              <a:gdLst/>
              <a:ahLst/>
              <a:cxnLst/>
              <a:rect l="l" t="t" r="r" b="b"/>
              <a:pathLst>
                <a:path w="497175" h="2003089">
                  <a:moveTo>
                    <a:pt x="173608" y="1808033"/>
                  </a:moveTo>
                  <a:lnTo>
                    <a:pt x="173608" y="1908850"/>
                  </a:lnTo>
                  <a:lnTo>
                    <a:pt x="325018" y="1908850"/>
                  </a:lnTo>
                  <a:lnTo>
                    <a:pt x="325018" y="1808033"/>
                  </a:lnTo>
                  <a:close/>
                  <a:moveTo>
                    <a:pt x="173608" y="1697572"/>
                  </a:moveTo>
                  <a:lnTo>
                    <a:pt x="173608" y="1784616"/>
                  </a:lnTo>
                  <a:lnTo>
                    <a:pt x="325018" y="1784616"/>
                  </a:lnTo>
                  <a:lnTo>
                    <a:pt x="325018" y="1697572"/>
                  </a:lnTo>
                  <a:close/>
                  <a:moveTo>
                    <a:pt x="181927" y="1583105"/>
                  </a:moveTo>
                  <a:cubicBezTo>
                    <a:pt x="181865" y="1583166"/>
                    <a:pt x="181834" y="1583197"/>
                    <a:pt x="181834" y="1583197"/>
                  </a:cubicBezTo>
                  <a:lnTo>
                    <a:pt x="181861" y="1583197"/>
                  </a:lnTo>
                  <a:lnTo>
                    <a:pt x="173608" y="1594721"/>
                  </a:lnTo>
                  <a:lnTo>
                    <a:pt x="173608" y="1672244"/>
                  </a:lnTo>
                  <a:lnTo>
                    <a:pt x="325018" y="1672244"/>
                  </a:lnTo>
                  <a:lnTo>
                    <a:pt x="325018" y="1583197"/>
                  </a:lnTo>
                  <a:lnTo>
                    <a:pt x="181861" y="1583197"/>
                  </a:lnTo>
                  <a:close/>
                  <a:moveTo>
                    <a:pt x="348035" y="1523052"/>
                  </a:moveTo>
                  <a:cubicBezTo>
                    <a:pt x="369541" y="1527181"/>
                    <a:pt x="394068" y="1540369"/>
                    <a:pt x="421614" y="1562615"/>
                  </a:cubicBezTo>
                  <a:cubicBezTo>
                    <a:pt x="428814" y="1569137"/>
                    <a:pt x="432306" y="1575528"/>
                    <a:pt x="432090" y="1581788"/>
                  </a:cubicBezTo>
                  <a:cubicBezTo>
                    <a:pt x="431874" y="1588048"/>
                    <a:pt x="427951" y="1594177"/>
                    <a:pt x="420320" y="1600175"/>
                  </a:cubicBezTo>
                  <a:cubicBezTo>
                    <a:pt x="416253" y="1600935"/>
                    <a:pt x="414866" y="1606358"/>
                    <a:pt x="416160" y="1616444"/>
                  </a:cubicBezTo>
                  <a:lnTo>
                    <a:pt x="416160" y="1716121"/>
                  </a:lnTo>
                  <a:cubicBezTo>
                    <a:pt x="416160" y="1816506"/>
                    <a:pt x="417413" y="1896166"/>
                    <a:pt x="419919" y="1955099"/>
                  </a:cubicBezTo>
                  <a:cubicBezTo>
                    <a:pt x="421275" y="1975373"/>
                    <a:pt x="412730" y="1987072"/>
                    <a:pt x="394284" y="1990194"/>
                  </a:cubicBezTo>
                  <a:cubicBezTo>
                    <a:pt x="381240" y="1995411"/>
                    <a:pt x="366738" y="1998020"/>
                    <a:pt x="350777" y="1998020"/>
                  </a:cubicBezTo>
                  <a:cubicBezTo>
                    <a:pt x="332310" y="2000588"/>
                    <a:pt x="323724" y="1992700"/>
                    <a:pt x="325018" y="1974357"/>
                  </a:cubicBezTo>
                  <a:lnTo>
                    <a:pt x="325018" y="1932267"/>
                  </a:lnTo>
                  <a:lnTo>
                    <a:pt x="173608" y="1932267"/>
                  </a:lnTo>
                  <a:lnTo>
                    <a:pt x="173608" y="1960029"/>
                  </a:lnTo>
                  <a:cubicBezTo>
                    <a:pt x="174902" y="1978105"/>
                    <a:pt x="168452" y="1988736"/>
                    <a:pt x="154258" y="1991919"/>
                  </a:cubicBezTo>
                  <a:cubicBezTo>
                    <a:pt x="143699" y="1997198"/>
                    <a:pt x="129187" y="2000495"/>
                    <a:pt x="110720" y="2001810"/>
                  </a:cubicBezTo>
                  <a:cubicBezTo>
                    <a:pt x="86748" y="2007007"/>
                    <a:pt x="76077" y="1996377"/>
                    <a:pt x="78706" y="1969920"/>
                  </a:cubicBezTo>
                  <a:cubicBezTo>
                    <a:pt x="82527" y="1916163"/>
                    <a:pt x="84437" y="1832847"/>
                    <a:pt x="84437" y="1719972"/>
                  </a:cubicBezTo>
                  <a:lnTo>
                    <a:pt x="84437" y="1631264"/>
                  </a:lnTo>
                  <a:cubicBezTo>
                    <a:pt x="84437" y="1597104"/>
                    <a:pt x="82517" y="1571078"/>
                    <a:pt x="78676" y="1553186"/>
                  </a:cubicBezTo>
                  <a:cubicBezTo>
                    <a:pt x="77361" y="1533097"/>
                    <a:pt x="85803" y="1525743"/>
                    <a:pt x="104003" y="1531125"/>
                  </a:cubicBezTo>
                  <a:cubicBezTo>
                    <a:pt x="127564" y="1536342"/>
                    <a:pt x="151628" y="1543460"/>
                    <a:pt x="176196" y="1552478"/>
                  </a:cubicBezTo>
                  <a:cubicBezTo>
                    <a:pt x="182790" y="1554142"/>
                    <a:pt x="186579" y="1555939"/>
                    <a:pt x="187565" y="1557870"/>
                  </a:cubicBezTo>
                  <a:lnTo>
                    <a:pt x="315251" y="1557870"/>
                  </a:lnTo>
                  <a:cubicBezTo>
                    <a:pt x="327842" y="1537739"/>
                    <a:pt x="338770" y="1526133"/>
                    <a:pt x="348035" y="1523052"/>
                  </a:cubicBezTo>
                  <a:close/>
                  <a:moveTo>
                    <a:pt x="272206" y="1155279"/>
                  </a:moveTo>
                  <a:lnTo>
                    <a:pt x="272206" y="1262074"/>
                  </a:lnTo>
                  <a:lnTo>
                    <a:pt x="303172" y="1262074"/>
                  </a:lnTo>
                  <a:lnTo>
                    <a:pt x="310660" y="1155279"/>
                  </a:lnTo>
                  <a:close/>
                  <a:moveTo>
                    <a:pt x="200013" y="1016009"/>
                  </a:moveTo>
                  <a:cubicBezTo>
                    <a:pt x="223205" y="1017303"/>
                    <a:pt x="248111" y="1021278"/>
                    <a:pt x="274733" y="1027933"/>
                  </a:cubicBezTo>
                  <a:cubicBezTo>
                    <a:pt x="288516" y="1036560"/>
                    <a:pt x="290098" y="1047098"/>
                    <a:pt x="279478" y="1059546"/>
                  </a:cubicBezTo>
                  <a:cubicBezTo>
                    <a:pt x="273336" y="1062401"/>
                    <a:pt x="270912" y="1065976"/>
                    <a:pt x="272206" y="1070269"/>
                  </a:cubicBezTo>
                  <a:lnTo>
                    <a:pt x="272206" y="1129952"/>
                  </a:lnTo>
                  <a:lnTo>
                    <a:pt x="308688" y="1129952"/>
                  </a:lnTo>
                  <a:cubicBezTo>
                    <a:pt x="318999" y="1111916"/>
                    <a:pt x="329065" y="1102899"/>
                    <a:pt x="338883" y="1102899"/>
                  </a:cubicBezTo>
                  <a:cubicBezTo>
                    <a:pt x="347994" y="1105692"/>
                    <a:pt x="358354" y="1110481"/>
                    <a:pt x="369965" y="1117265"/>
                  </a:cubicBezTo>
                  <a:lnTo>
                    <a:pt x="384962" y="1126802"/>
                  </a:lnTo>
                  <a:lnTo>
                    <a:pt x="382652" y="1123622"/>
                  </a:lnTo>
                  <a:cubicBezTo>
                    <a:pt x="368093" y="1106263"/>
                    <a:pt x="347157" y="1088171"/>
                    <a:pt x="319842" y="1069344"/>
                  </a:cubicBezTo>
                  <a:cubicBezTo>
                    <a:pt x="312734" y="1065421"/>
                    <a:pt x="309889" y="1060152"/>
                    <a:pt x="311307" y="1053538"/>
                  </a:cubicBezTo>
                  <a:cubicBezTo>
                    <a:pt x="313915" y="1047642"/>
                    <a:pt x="319492" y="1046040"/>
                    <a:pt x="328038" y="1048731"/>
                  </a:cubicBezTo>
                  <a:cubicBezTo>
                    <a:pt x="389662" y="1051340"/>
                    <a:pt x="431433" y="1061600"/>
                    <a:pt x="453350" y="1079512"/>
                  </a:cubicBezTo>
                  <a:cubicBezTo>
                    <a:pt x="483710" y="1106853"/>
                    <a:pt x="487993" y="1133413"/>
                    <a:pt x="466199" y="1159192"/>
                  </a:cubicBezTo>
                  <a:cubicBezTo>
                    <a:pt x="453412" y="1170090"/>
                    <a:pt x="441092" y="1174000"/>
                    <a:pt x="429240" y="1170924"/>
                  </a:cubicBezTo>
                  <a:lnTo>
                    <a:pt x="414299" y="1162476"/>
                  </a:lnTo>
                  <a:lnTo>
                    <a:pt x="411606" y="1169149"/>
                  </a:lnTo>
                  <a:cubicBezTo>
                    <a:pt x="409871" y="1171606"/>
                    <a:pt x="407445" y="1173936"/>
                    <a:pt x="404328" y="1176139"/>
                  </a:cubicBezTo>
                  <a:cubicBezTo>
                    <a:pt x="398741" y="1178029"/>
                    <a:pt x="395947" y="1180586"/>
                    <a:pt x="395947" y="1183811"/>
                  </a:cubicBezTo>
                  <a:lnTo>
                    <a:pt x="390155" y="1250334"/>
                  </a:lnTo>
                  <a:cubicBezTo>
                    <a:pt x="394201" y="1238688"/>
                    <a:pt x="399994" y="1232864"/>
                    <a:pt x="407533" y="1232864"/>
                  </a:cubicBezTo>
                  <a:cubicBezTo>
                    <a:pt x="420864" y="1234364"/>
                    <a:pt x="444476" y="1246904"/>
                    <a:pt x="478370" y="1270486"/>
                  </a:cubicBezTo>
                  <a:cubicBezTo>
                    <a:pt x="487880" y="1276833"/>
                    <a:pt x="492636" y="1283170"/>
                    <a:pt x="492636" y="1289497"/>
                  </a:cubicBezTo>
                  <a:cubicBezTo>
                    <a:pt x="490766" y="1298802"/>
                    <a:pt x="484614" y="1305201"/>
                    <a:pt x="474179" y="1308693"/>
                  </a:cubicBezTo>
                  <a:cubicBezTo>
                    <a:pt x="467134" y="1310439"/>
                    <a:pt x="463611" y="1313725"/>
                    <a:pt x="463611" y="1318552"/>
                  </a:cubicBezTo>
                  <a:cubicBezTo>
                    <a:pt x="460940" y="1335869"/>
                    <a:pt x="458362" y="1357571"/>
                    <a:pt x="455877" y="1383658"/>
                  </a:cubicBezTo>
                  <a:cubicBezTo>
                    <a:pt x="455877" y="1431232"/>
                    <a:pt x="426636" y="1458408"/>
                    <a:pt x="368155" y="1465187"/>
                  </a:cubicBezTo>
                  <a:cubicBezTo>
                    <a:pt x="351516" y="1469131"/>
                    <a:pt x="341554" y="1465084"/>
                    <a:pt x="338267" y="1453047"/>
                  </a:cubicBezTo>
                  <a:cubicBezTo>
                    <a:pt x="333378" y="1432280"/>
                    <a:pt x="319955" y="1419595"/>
                    <a:pt x="297996" y="1414994"/>
                  </a:cubicBezTo>
                  <a:cubicBezTo>
                    <a:pt x="287088" y="1413166"/>
                    <a:pt x="281635" y="1408349"/>
                    <a:pt x="281635" y="1400543"/>
                  </a:cubicBezTo>
                  <a:cubicBezTo>
                    <a:pt x="280361" y="1390704"/>
                    <a:pt x="287222" y="1387119"/>
                    <a:pt x="302217" y="1389790"/>
                  </a:cubicBezTo>
                  <a:cubicBezTo>
                    <a:pt x="347798" y="1390981"/>
                    <a:pt x="369295" y="1381974"/>
                    <a:pt x="366707" y="1362768"/>
                  </a:cubicBezTo>
                  <a:cubicBezTo>
                    <a:pt x="370589" y="1344363"/>
                    <a:pt x="373814" y="1319240"/>
                    <a:pt x="376382" y="1287401"/>
                  </a:cubicBezTo>
                  <a:lnTo>
                    <a:pt x="272206" y="1287401"/>
                  </a:lnTo>
                  <a:lnTo>
                    <a:pt x="272206" y="1302777"/>
                  </a:lnTo>
                  <a:cubicBezTo>
                    <a:pt x="272206" y="1340347"/>
                    <a:pt x="273469" y="1391094"/>
                    <a:pt x="275996" y="1455019"/>
                  </a:cubicBezTo>
                  <a:cubicBezTo>
                    <a:pt x="278625" y="1477717"/>
                    <a:pt x="270737" y="1491408"/>
                    <a:pt x="252332" y="1496092"/>
                  </a:cubicBezTo>
                  <a:cubicBezTo>
                    <a:pt x="240685" y="1501268"/>
                    <a:pt x="225824" y="1504513"/>
                    <a:pt x="207747" y="1505828"/>
                  </a:cubicBezTo>
                  <a:cubicBezTo>
                    <a:pt x="182255" y="1512319"/>
                    <a:pt x="172098" y="1497858"/>
                    <a:pt x="177274" y="1462445"/>
                  </a:cubicBezTo>
                  <a:cubicBezTo>
                    <a:pt x="181115" y="1422820"/>
                    <a:pt x="183036" y="1371529"/>
                    <a:pt x="183036" y="1308569"/>
                  </a:cubicBezTo>
                  <a:lnTo>
                    <a:pt x="183036" y="1287401"/>
                  </a:lnTo>
                  <a:lnTo>
                    <a:pt x="96146" y="1287401"/>
                  </a:lnTo>
                  <a:cubicBezTo>
                    <a:pt x="74762" y="1287401"/>
                    <a:pt x="57189" y="1289302"/>
                    <a:pt x="43427" y="1293102"/>
                  </a:cubicBezTo>
                  <a:cubicBezTo>
                    <a:pt x="34717" y="1294457"/>
                    <a:pt x="29294" y="1292342"/>
                    <a:pt x="27158" y="1286754"/>
                  </a:cubicBezTo>
                  <a:cubicBezTo>
                    <a:pt x="23727" y="1283303"/>
                    <a:pt x="19886" y="1278733"/>
                    <a:pt x="15634" y="1273043"/>
                  </a:cubicBezTo>
                  <a:cubicBezTo>
                    <a:pt x="13806" y="1268236"/>
                    <a:pt x="14104" y="1264333"/>
                    <a:pt x="16528" y="1261334"/>
                  </a:cubicBezTo>
                  <a:cubicBezTo>
                    <a:pt x="19650" y="1257945"/>
                    <a:pt x="23748" y="1257637"/>
                    <a:pt x="28822" y="1260410"/>
                  </a:cubicBezTo>
                  <a:cubicBezTo>
                    <a:pt x="37778" y="1261519"/>
                    <a:pt x="61513" y="1262074"/>
                    <a:pt x="100028" y="1262074"/>
                  </a:cubicBezTo>
                  <a:lnTo>
                    <a:pt x="183036" y="1262074"/>
                  </a:lnTo>
                  <a:lnTo>
                    <a:pt x="183036" y="1155279"/>
                  </a:lnTo>
                  <a:lnTo>
                    <a:pt x="130964" y="1155279"/>
                  </a:lnTo>
                  <a:cubicBezTo>
                    <a:pt x="109580" y="1155279"/>
                    <a:pt x="91791" y="1157220"/>
                    <a:pt x="77597" y="1161103"/>
                  </a:cubicBezTo>
                  <a:cubicBezTo>
                    <a:pt x="73201" y="1161103"/>
                    <a:pt x="68323" y="1159305"/>
                    <a:pt x="62961" y="1155711"/>
                  </a:cubicBezTo>
                  <a:cubicBezTo>
                    <a:pt x="58627" y="1149939"/>
                    <a:pt x="55073" y="1144978"/>
                    <a:pt x="52300" y="1140828"/>
                  </a:cubicBezTo>
                  <a:cubicBezTo>
                    <a:pt x="50513" y="1137275"/>
                    <a:pt x="49620" y="1133957"/>
                    <a:pt x="49620" y="1130876"/>
                  </a:cubicBezTo>
                  <a:cubicBezTo>
                    <a:pt x="52804" y="1127692"/>
                    <a:pt x="57015" y="1126100"/>
                    <a:pt x="62253" y="1126100"/>
                  </a:cubicBezTo>
                  <a:cubicBezTo>
                    <a:pt x="72544" y="1128668"/>
                    <a:pt x="96731" y="1129952"/>
                    <a:pt x="134815" y="1129952"/>
                  </a:cubicBezTo>
                  <a:lnTo>
                    <a:pt x="183036" y="1129952"/>
                  </a:lnTo>
                  <a:lnTo>
                    <a:pt x="183036" y="1116518"/>
                  </a:lnTo>
                  <a:cubicBezTo>
                    <a:pt x="183036" y="1078434"/>
                    <a:pt x="181198" y="1052654"/>
                    <a:pt x="177521" y="1039179"/>
                  </a:cubicBezTo>
                  <a:cubicBezTo>
                    <a:pt x="174748" y="1029751"/>
                    <a:pt x="175210" y="1023024"/>
                    <a:pt x="178907" y="1018997"/>
                  </a:cubicBezTo>
                  <a:cubicBezTo>
                    <a:pt x="182605" y="1014314"/>
                    <a:pt x="189640" y="1013318"/>
                    <a:pt x="200013" y="1016009"/>
                  </a:cubicBezTo>
                  <a:close/>
                  <a:moveTo>
                    <a:pt x="148033" y="844852"/>
                  </a:moveTo>
                  <a:lnTo>
                    <a:pt x="148033" y="864488"/>
                  </a:lnTo>
                  <a:lnTo>
                    <a:pt x="148372" y="864159"/>
                  </a:lnTo>
                  <a:cubicBezTo>
                    <a:pt x="149780" y="863301"/>
                    <a:pt x="152481" y="862205"/>
                    <a:pt x="156476" y="860870"/>
                  </a:cubicBezTo>
                  <a:cubicBezTo>
                    <a:pt x="161755" y="858230"/>
                    <a:pt x="166308" y="855958"/>
                    <a:pt x="170133" y="854053"/>
                  </a:cubicBezTo>
                  <a:lnTo>
                    <a:pt x="173368" y="852448"/>
                  </a:lnTo>
                  <a:lnTo>
                    <a:pt x="169587" y="852670"/>
                  </a:lnTo>
                  <a:cubicBezTo>
                    <a:pt x="166793" y="852909"/>
                    <a:pt x="164590" y="853187"/>
                    <a:pt x="162977" y="853506"/>
                  </a:cubicBezTo>
                  <a:cubicBezTo>
                    <a:pt x="156178" y="853506"/>
                    <a:pt x="151700" y="851328"/>
                    <a:pt x="149543" y="846974"/>
                  </a:cubicBezTo>
                  <a:close/>
                  <a:moveTo>
                    <a:pt x="329854" y="672177"/>
                  </a:moveTo>
                  <a:lnTo>
                    <a:pt x="355876" y="675173"/>
                  </a:lnTo>
                  <a:cubicBezTo>
                    <a:pt x="365520" y="676842"/>
                    <a:pt x="374708" y="679017"/>
                    <a:pt x="383438" y="681698"/>
                  </a:cubicBezTo>
                  <a:lnTo>
                    <a:pt x="391951" y="687698"/>
                  </a:lnTo>
                  <a:lnTo>
                    <a:pt x="395362" y="672177"/>
                  </a:lnTo>
                  <a:close/>
                  <a:moveTo>
                    <a:pt x="58956" y="526405"/>
                  </a:moveTo>
                  <a:cubicBezTo>
                    <a:pt x="112630" y="529157"/>
                    <a:pt x="147099" y="545108"/>
                    <a:pt x="162361" y="574256"/>
                  </a:cubicBezTo>
                  <a:cubicBezTo>
                    <a:pt x="164313" y="582750"/>
                    <a:pt x="165031" y="590504"/>
                    <a:pt x="164518" y="597517"/>
                  </a:cubicBezTo>
                  <a:cubicBezTo>
                    <a:pt x="162977" y="618558"/>
                    <a:pt x="150344" y="632938"/>
                    <a:pt x="126619" y="640656"/>
                  </a:cubicBezTo>
                  <a:cubicBezTo>
                    <a:pt x="97902" y="644538"/>
                    <a:pt x="82065" y="631115"/>
                    <a:pt x="79107" y="600385"/>
                  </a:cubicBezTo>
                  <a:cubicBezTo>
                    <a:pt x="80380" y="578857"/>
                    <a:pt x="71517" y="561017"/>
                    <a:pt x="52516" y="546864"/>
                  </a:cubicBezTo>
                  <a:cubicBezTo>
                    <a:pt x="47032" y="542530"/>
                    <a:pt x="45121" y="537744"/>
                    <a:pt x="46785" y="532506"/>
                  </a:cubicBezTo>
                  <a:cubicBezTo>
                    <a:pt x="48819" y="528438"/>
                    <a:pt x="52876" y="526405"/>
                    <a:pt x="58956" y="526405"/>
                  </a:cubicBezTo>
                  <a:close/>
                  <a:moveTo>
                    <a:pt x="284377" y="506377"/>
                  </a:moveTo>
                  <a:cubicBezTo>
                    <a:pt x="304014" y="507671"/>
                    <a:pt x="325624" y="512241"/>
                    <a:pt x="349205" y="520088"/>
                  </a:cubicBezTo>
                  <a:cubicBezTo>
                    <a:pt x="358203" y="521896"/>
                    <a:pt x="362701" y="526292"/>
                    <a:pt x="362701" y="533276"/>
                  </a:cubicBezTo>
                  <a:cubicBezTo>
                    <a:pt x="363995" y="538802"/>
                    <a:pt x="361263" y="544307"/>
                    <a:pt x="354505" y="549791"/>
                  </a:cubicBezTo>
                  <a:cubicBezTo>
                    <a:pt x="350952" y="552462"/>
                    <a:pt x="349175" y="556662"/>
                    <a:pt x="349175" y="562393"/>
                  </a:cubicBezTo>
                  <a:lnTo>
                    <a:pt x="349175" y="577799"/>
                  </a:lnTo>
                  <a:lnTo>
                    <a:pt x="364149" y="577799"/>
                  </a:lnTo>
                  <a:cubicBezTo>
                    <a:pt x="376618" y="552842"/>
                    <a:pt x="388039" y="538000"/>
                    <a:pt x="398412" y="533276"/>
                  </a:cubicBezTo>
                  <a:cubicBezTo>
                    <a:pt x="414188" y="536111"/>
                    <a:pt x="436321" y="552462"/>
                    <a:pt x="464812" y="582329"/>
                  </a:cubicBezTo>
                  <a:cubicBezTo>
                    <a:pt x="467647" y="595496"/>
                    <a:pt x="463375" y="603065"/>
                    <a:pt x="451995" y="605037"/>
                  </a:cubicBezTo>
                  <a:cubicBezTo>
                    <a:pt x="433364" y="603764"/>
                    <a:pt x="399696" y="603127"/>
                    <a:pt x="350993" y="603127"/>
                  </a:cubicBezTo>
                  <a:lnTo>
                    <a:pt x="349175" y="603127"/>
                  </a:lnTo>
                  <a:lnTo>
                    <a:pt x="349175" y="648760"/>
                  </a:lnTo>
                  <a:lnTo>
                    <a:pt x="391326" y="648760"/>
                  </a:lnTo>
                  <a:cubicBezTo>
                    <a:pt x="399974" y="632717"/>
                    <a:pt x="410265" y="622384"/>
                    <a:pt x="422199" y="617763"/>
                  </a:cubicBezTo>
                  <a:cubicBezTo>
                    <a:pt x="442946" y="623412"/>
                    <a:pt x="464494" y="638725"/>
                    <a:pt x="486843" y="663703"/>
                  </a:cubicBezTo>
                  <a:cubicBezTo>
                    <a:pt x="495614" y="674282"/>
                    <a:pt x="498624" y="683434"/>
                    <a:pt x="495871" y="691157"/>
                  </a:cubicBezTo>
                  <a:cubicBezTo>
                    <a:pt x="493796" y="699127"/>
                    <a:pt x="484481" y="702455"/>
                    <a:pt x="467924" y="701140"/>
                  </a:cubicBezTo>
                  <a:cubicBezTo>
                    <a:pt x="445863" y="699867"/>
                    <a:pt x="426379" y="708936"/>
                    <a:pt x="409474" y="728347"/>
                  </a:cubicBezTo>
                  <a:cubicBezTo>
                    <a:pt x="403127" y="734715"/>
                    <a:pt x="397354" y="736369"/>
                    <a:pt x="392158" y="733308"/>
                  </a:cubicBezTo>
                  <a:cubicBezTo>
                    <a:pt x="389354" y="732281"/>
                    <a:pt x="387420" y="730306"/>
                    <a:pt x="386357" y="727384"/>
                  </a:cubicBezTo>
                  <a:lnTo>
                    <a:pt x="385879" y="717785"/>
                  </a:lnTo>
                  <a:lnTo>
                    <a:pt x="383861" y="719951"/>
                  </a:lnTo>
                  <a:cubicBezTo>
                    <a:pt x="382336" y="723258"/>
                    <a:pt x="381291" y="727721"/>
                    <a:pt x="380726" y="733339"/>
                  </a:cubicBezTo>
                  <a:cubicBezTo>
                    <a:pt x="375611" y="771690"/>
                    <a:pt x="369244" y="802666"/>
                    <a:pt x="361623" y="826268"/>
                  </a:cubicBezTo>
                  <a:lnTo>
                    <a:pt x="386889" y="826268"/>
                  </a:lnTo>
                  <a:cubicBezTo>
                    <a:pt x="407512" y="797900"/>
                    <a:pt x="421973" y="783716"/>
                    <a:pt x="430272" y="783716"/>
                  </a:cubicBezTo>
                  <a:cubicBezTo>
                    <a:pt x="451471" y="790783"/>
                    <a:pt x="472834" y="805757"/>
                    <a:pt x="494361" y="828641"/>
                  </a:cubicBezTo>
                  <a:cubicBezTo>
                    <a:pt x="495758" y="831922"/>
                    <a:pt x="496635" y="834861"/>
                    <a:pt x="496992" y="837458"/>
                  </a:cubicBezTo>
                  <a:cubicBezTo>
                    <a:pt x="498063" y="845250"/>
                    <a:pt x="494454" y="849962"/>
                    <a:pt x="486165" y="851595"/>
                  </a:cubicBezTo>
                  <a:cubicBezTo>
                    <a:pt x="449458" y="851595"/>
                    <a:pt x="412411" y="851595"/>
                    <a:pt x="375026" y="851595"/>
                  </a:cubicBezTo>
                  <a:lnTo>
                    <a:pt x="353550" y="851595"/>
                  </a:lnTo>
                  <a:cubicBezTo>
                    <a:pt x="353345" y="852006"/>
                    <a:pt x="351927" y="854831"/>
                    <a:pt x="349298" y="860069"/>
                  </a:cubicBezTo>
                  <a:cubicBezTo>
                    <a:pt x="346833" y="866293"/>
                    <a:pt x="345138" y="868552"/>
                    <a:pt x="344214" y="866847"/>
                  </a:cubicBezTo>
                  <a:lnTo>
                    <a:pt x="344091" y="866847"/>
                  </a:lnTo>
                  <a:cubicBezTo>
                    <a:pt x="389857" y="868244"/>
                    <a:pt x="426924" y="881781"/>
                    <a:pt x="455291" y="907458"/>
                  </a:cubicBezTo>
                  <a:cubicBezTo>
                    <a:pt x="476613" y="933792"/>
                    <a:pt x="476213" y="959890"/>
                    <a:pt x="454090" y="985751"/>
                  </a:cubicBezTo>
                  <a:cubicBezTo>
                    <a:pt x="425496" y="999432"/>
                    <a:pt x="404380" y="994101"/>
                    <a:pt x="390740" y="969760"/>
                  </a:cubicBezTo>
                  <a:cubicBezTo>
                    <a:pt x="380695" y="932066"/>
                    <a:pt x="363400" y="905260"/>
                    <a:pt x="338853" y="889340"/>
                  </a:cubicBezTo>
                  <a:cubicBezTo>
                    <a:pt x="334601" y="886506"/>
                    <a:pt x="333543" y="884872"/>
                    <a:pt x="335679" y="884441"/>
                  </a:cubicBezTo>
                  <a:cubicBezTo>
                    <a:pt x="307722" y="936863"/>
                    <a:pt x="243849" y="973591"/>
                    <a:pt x="144059" y="994625"/>
                  </a:cubicBezTo>
                  <a:cubicBezTo>
                    <a:pt x="133377" y="995940"/>
                    <a:pt x="126701" y="994163"/>
                    <a:pt x="124031" y="989295"/>
                  </a:cubicBezTo>
                  <a:cubicBezTo>
                    <a:pt x="122429" y="982578"/>
                    <a:pt x="125623" y="977504"/>
                    <a:pt x="133613" y="974073"/>
                  </a:cubicBezTo>
                  <a:cubicBezTo>
                    <a:pt x="203495" y="938496"/>
                    <a:pt x="249775" y="897670"/>
                    <a:pt x="272453" y="851595"/>
                  </a:cubicBezTo>
                  <a:lnTo>
                    <a:pt x="210674" y="851595"/>
                  </a:lnTo>
                  <a:lnTo>
                    <a:pt x="205431" y="851632"/>
                  </a:lnTo>
                  <a:lnTo>
                    <a:pt x="205529" y="853167"/>
                  </a:lnTo>
                  <a:cubicBezTo>
                    <a:pt x="205005" y="856957"/>
                    <a:pt x="203023" y="861887"/>
                    <a:pt x="199582" y="867957"/>
                  </a:cubicBezTo>
                  <a:cubicBezTo>
                    <a:pt x="177110" y="902918"/>
                    <a:pt x="157411" y="928862"/>
                    <a:pt x="140485" y="945788"/>
                  </a:cubicBezTo>
                  <a:cubicBezTo>
                    <a:pt x="139437" y="946836"/>
                    <a:pt x="137629" y="949270"/>
                    <a:pt x="135062" y="953090"/>
                  </a:cubicBezTo>
                  <a:cubicBezTo>
                    <a:pt x="129146" y="962581"/>
                    <a:pt x="125438" y="969544"/>
                    <a:pt x="123938" y="973981"/>
                  </a:cubicBezTo>
                  <a:cubicBezTo>
                    <a:pt x="115866" y="993680"/>
                    <a:pt x="103007" y="997059"/>
                    <a:pt x="85362" y="984118"/>
                  </a:cubicBezTo>
                  <a:cubicBezTo>
                    <a:pt x="70983" y="965816"/>
                    <a:pt x="58709" y="948397"/>
                    <a:pt x="48541" y="931861"/>
                  </a:cubicBezTo>
                  <a:cubicBezTo>
                    <a:pt x="39955" y="921755"/>
                    <a:pt x="41218" y="911967"/>
                    <a:pt x="52331" y="902497"/>
                  </a:cubicBezTo>
                  <a:cubicBezTo>
                    <a:pt x="61842" y="894260"/>
                    <a:pt x="65950" y="883650"/>
                    <a:pt x="64656" y="870668"/>
                  </a:cubicBezTo>
                  <a:lnTo>
                    <a:pt x="64656" y="711585"/>
                  </a:lnTo>
                  <a:lnTo>
                    <a:pt x="49312" y="711585"/>
                  </a:lnTo>
                  <a:cubicBezTo>
                    <a:pt x="35816" y="711585"/>
                    <a:pt x="26541" y="712202"/>
                    <a:pt x="21488" y="713434"/>
                  </a:cubicBezTo>
                  <a:cubicBezTo>
                    <a:pt x="14812" y="714769"/>
                    <a:pt x="10057" y="713075"/>
                    <a:pt x="7222" y="708350"/>
                  </a:cubicBezTo>
                  <a:cubicBezTo>
                    <a:pt x="2991" y="699846"/>
                    <a:pt x="875" y="694444"/>
                    <a:pt x="875" y="692143"/>
                  </a:cubicBezTo>
                  <a:cubicBezTo>
                    <a:pt x="-1713" y="683023"/>
                    <a:pt x="1440" y="679828"/>
                    <a:pt x="10334" y="682560"/>
                  </a:cubicBezTo>
                  <a:cubicBezTo>
                    <a:pt x="27589" y="685025"/>
                    <a:pt x="41876" y="686258"/>
                    <a:pt x="53194" y="686258"/>
                  </a:cubicBezTo>
                  <a:lnTo>
                    <a:pt x="62992" y="686258"/>
                  </a:lnTo>
                  <a:cubicBezTo>
                    <a:pt x="77166" y="665634"/>
                    <a:pt x="88001" y="655323"/>
                    <a:pt x="95499" y="655323"/>
                  </a:cubicBezTo>
                  <a:cubicBezTo>
                    <a:pt x="111747" y="656781"/>
                    <a:pt x="131991" y="667606"/>
                    <a:pt x="156230" y="687799"/>
                  </a:cubicBezTo>
                  <a:cubicBezTo>
                    <a:pt x="168821" y="700698"/>
                    <a:pt x="167270" y="712746"/>
                    <a:pt x="151577" y="723941"/>
                  </a:cubicBezTo>
                  <a:cubicBezTo>
                    <a:pt x="149215" y="726303"/>
                    <a:pt x="148033" y="730524"/>
                    <a:pt x="148033" y="736605"/>
                  </a:cubicBezTo>
                  <a:lnTo>
                    <a:pt x="148033" y="820656"/>
                  </a:lnTo>
                  <a:lnTo>
                    <a:pt x="149451" y="820444"/>
                  </a:lnTo>
                  <a:cubicBezTo>
                    <a:pt x="161303" y="823094"/>
                    <a:pt x="181680" y="824378"/>
                    <a:pt x="210582" y="824296"/>
                  </a:cubicBezTo>
                  <a:cubicBezTo>
                    <a:pt x="203064" y="826966"/>
                    <a:pt x="198555" y="821584"/>
                    <a:pt x="197055" y="808150"/>
                  </a:cubicBezTo>
                  <a:cubicBezTo>
                    <a:pt x="195864" y="789930"/>
                    <a:pt x="189209" y="775377"/>
                    <a:pt x="177089" y="764490"/>
                  </a:cubicBezTo>
                  <a:cubicBezTo>
                    <a:pt x="172344" y="756951"/>
                    <a:pt x="171420" y="751251"/>
                    <a:pt x="174316" y="747389"/>
                  </a:cubicBezTo>
                  <a:cubicBezTo>
                    <a:pt x="176678" y="741946"/>
                    <a:pt x="182728" y="740559"/>
                    <a:pt x="192464" y="743229"/>
                  </a:cubicBezTo>
                  <a:cubicBezTo>
                    <a:pt x="229357" y="745982"/>
                    <a:pt x="253452" y="757947"/>
                    <a:pt x="264750" y="779125"/>
                  </a:cubicBezTo>
                  <a:cubicBezTo>
                    <a:pt x="275185" y="801618"/>
                    <a:pt x="272021" y="817332"/>
                    <a:pt x="255259" y="826268"/>
                  </a:cubicBezTo>
                  <a:lnTo>
                    <a:pt x="279724" y="826268"/>
                  </a:lnTo>
                  <a:cubicBezTo>
                    <a:pt x="286965" y="809393"/>
                    <a:pt x="292234" y="790051"/>
                    <a:pt x="295531" y="768241"/>
                  </a:cubicBezTo>
                  <a:lnTo>
                    <a:pt x="297412" y="749483"/>
                  </a:lnTo>
                  <a:lnTo>
                    <a:pt x="291525" y="757619"/>
                  </a:lnTo>
                  <a:cubicBezTo>
                    <a:pt x="263712" y="769882"/>
                    <a:pt x="245194" y="763771"/>
                    <a:pt x="235971" y="739285"/>
                  </a:cubicBezTo>
                  <a:cubicBezTo>
                    <a:pt x="232253" y="719484"/>
                    <a:pt x="225680" y="705454"/>
                    <a:pt x="216251" y="697196"/>
                  </a:cubicBezTo>
                  <a:cubicBezTo>
                    <a:pt x="209884" y="691753"/>
                    <a:pt x="207532" y="686484"/>
                    <a:pt x="209195" y="681390"/>
                  </a:cubicBezTo>
                  <a:cubicBezTo>
                    <a:pt x="211229" y="677322"/>
                    <a:pt x="216241" y="675289"/>
                    <a:pt x="224232" y="675289"/>
                  </a:cubicBezTo>
                  <a:cubicBezTo>
                    <a:pt x="257160" y="675289"/>
                    <a:pt x="281429" y="683095"/>
                    <a:pt x="297041" y="698706"/>
                  </a:cubicBezTo>
                  <a:lnTo>
                    <a:pt x="299394" y="703848"/>
                  </a:lnTo>
                  <a:lnTo>
                    <a:pt x="299506" y="695409"/>
                  </a:lnTo>
                  <a:cubicBezTo>
                    <a:pt x="298859" y="685518"/>
                    <a:pt x="300707" y="678596"/>
                    <a:pt x="305052" y="674642"/>
                  </a:cubicBezTo>
                  <a:lnTo>
                    <a:pt x="310633" y="672177"/>
                  </a:lnTo>
                  <a:lnTo>
                    <a:pt x="198257" y="672177"/>
                  </a:lnTo>
                  <a:cubicBezTo>
                    <a:pt x="188931" y="672177"/>
                    <a:pt x="180766" y="673923"/>
                    <a:pt x="173762" y="677415"/>
                  </a:cubicBezTo>
                  <a:cubicBezTo>
                    <a:pt x="169427" y="679079"/>
                    <a:pt x="165966" y="677600"/>
                    <a:pt x="163378" y="672978"/>
                  </a:cubicBezTo>
                  <a:cubicBezTo>
                    <a:pt x="162063" y="669712"/>
                    <a:pt x="160153" y="670297"/>
                    <a:pt x="157647" y="674734"/>
                  </a:cubicBezTo>
                  <a:cubicBezTo>
                    <a:pt x="153333" y="670441"/>
                    <a:pt x="149235" y="665059"/>
                    <a:pt x="145353" y="658589"/>
                  </a:cubicBezTo>
                  <a:cubicBezTo>
                    <a:pt x="140587" y="648133"/>
                    <a:pt x="143555" y="644210"/>
                    <a:pt x="154258" y="646818"/>
                  </a:cubicBezTo>
                  <a:cubicBezTo>
                    <a:pt x="160235" y="646818"/>
                    <a:pt x="170280" y="647466"/>
                    <a:pt x="184392" y="648760"/>
                  </a:cubicBezTo>
                  <a:cubicBezTo>
                    <a:pt x="197497" y="648760"/>
                    <a:pt x="205981" y="648760"/>
                    <a:pt x="209843" y="648760"/>
                  </a:cubicBezTo>
                  <a:lnTo>
                    <a:pt x="265797" y="648760"/>
                  </a:lnTo>
                  <a:lnTo>
                    <a:pt x="265797" y="603127"/>
                  </a:lnTo>
                  <a:lnTo>
                    <a:pt x="227251" y="603127"/>
                  </a:lnTo>
                  <a:cubicBezTo>
                    <a:pt x="218911" y="603127"/>
                    <a:pt x="209586" y="604411"/>
                    <a:pt x="199274" y="606978"/>
                  </a:cubicBezTo>
                  <a:cubicBezTo>
                    <a:pt x="194714" y="606978"/>
                    <a:pt x="189856" y="605263"/>
                    <a:pt x="184700" y="601833"/>
                  </a:cubicBezTo>
                  <a:cubicBezTo>
                    <a:pt x="183159" y="600292"/>
                    <a:pt x="180797" y="597930"/>
                    <a:pt x="177613" y="594746"/>
                  </a:cubicBezTo>
                  <a:cubicBezTo>
                    <a:pt x="176278" y="590782"/>
                    <a:pt x="175302" y="588501"/>
                    <a:pt x="174686" y="587906"/>
                  </a:cubicBezTo>
                  <a:cubicBezTo>
                    <a:pt x="172283" y="585441"/>
                    <a:pt x="171081" y="582740"/>
                    <a:pt x="171081" y="579802"/>
                  </a:cubicBezTo>
                  <a:cubicBezTo>
                    <a:pt x="171081" y="575879"/>
                    <a:pt x="174552" y="573917"/>
                    <a:pt x="181495" y="573917"/>
                  </a:cubicBezTo>
                  <a:cubicBezTo>
                    <a:pt x="193122" y="576505"/>
                    <a:pt x="211599" y="577799"/>
                    <a:pt x="236926" y="577799"/>
                  </a:cubicBezTo>
                  <a:lnTo>
                    <a:pt x="265797" y="577799"/>
                  </a:lnTo>
                  <a:cubicBezTo>
                    <a:pt x="264524" y="576012"/>
                    <a:pt x="263887" y="567868"/>
                    <a:pt x="263887" y="553365"/>
                  </a:cubicBezTo>
                  <a:cubicBezTo>
                    <a:pt x="262593" y="540465"/>
                    <a:pt x="261946" y="530883"/>
                    <a:pt x="261946" y="524618"/>
                  </a:cubicBezTo>
                  <a:cubicBezTo>
                    <a:pt x="259357" y="508472"/>
                    <a:pt x="266835" y="502392"/>
                    <a:pt x="284377" y="506377"/>
                  </a:cubicBezTo>
                  <a:close/>
                  <a:moveTo>
                    <a:pt x="388400" y="403265"/>
                  </a:moveTo>
                  <a:lnTo>
                    <a:pt x="363009" y="415173"/>
                  </a:lnTo>
                  <a:lnTo>
                    <a:pt x="338451" y="418563"/>
                  </a:lnTo>
                  <a:lnTo>
                    <a:pt x="353866" y="418563"/>
                  </a:lnTo>
                  <a:cubicBezTo>
                    <a:pt x="362211" y="418563"/>
                    <a:pt x="369911" y="418563"/>
                    <a:pt x="376967" y="418563"/>
                  </a:cubicBezTo>
                  <a:cubicBezTo>
                    <a:pt x="383638" y="418563"/>
                    <a:pt x="387449" y="414663"/>
                    <a:pt x="388400" y="406864"/>
                  </a:cubicBezTo>
                  <a:close/>
                  <a:moveTo>
                    <a:pt x="278656" y="269863"/>
                  </a:moveTo>
                  <a:lnTo>
                    <a:pt x="287412" y="271134"/>
                  </a:lnTo>
                  <a:cubicBezTo>
                    <a:pt x="289579" y="271458"/>
                    <a:pt x="290570" y="271620"/>
                    <a:pt x="290385" y="271620"/>
                  </a:cubicBezTo>
                  <a:cubicBezTo>
                    <a:pt x="289112" y="272708"/>
                    <a:pt x="288475" y="272123"/>
                    <a:pt x="288475" y="269863"/>
                  </a:cubicBezTo>
                  <a:close/>
                  <a:moveTo>
                    <a:pt x="211092" y="269863"/>
                  </a:moveTo>
                  <a:lnTo>
                    <a:pt x="229447" y="272298"/>
                  </a:lnTo>
                  <a:cubicBezTo>
                    <a:pt x="234669" y="273284"/>
                    <a:pt x="238919" y="274434"/>
                    <a:pt x="242195" y="275749"/>
                  </a:cubicBezTo>
                  <a:lnTo>
                    <a:pt x="242704" y="276010"/>
                  </a:lnTo>
                  <a:lnTo>
                    <a:pt x="245061" y="271874"/>
                  </a:lnTo>
                  <a:lnTo>
                    <a:pt x="250194" y="269863"/>
                  </a:lnTo>
                  <a:close/>
                  <a:moveTo>
                    <a:pt x="207439" y="267737"/>
                  </a:moveTo>
                  <a:cubicBezTo>
                    <a:pt x="206484" y="267737"/>
                    <a:pt x="206291" y="267912"/>
                    <a:pt x="206861" y="268261"/>
                  </a:cubicBezTo>
                  <a:lnTo>
                    <a:pt x="208508" y="268909"/>
                  </a:lnTo>
                  <a:close/>
                  <a:moveTo>
                    <a:pt x="209627" y="204788"/>
                  </a:moveTo>
                  <a:cubicBezTo>
                    <a:pt x="209360" y="205076"/>
                    <a:pt x="209226" y="208393"/>
                    <a:pt x="209226" y="214741"/>
                  </a:cubicBezTo>
                  <a:lnTo>
                    <a:pt x="209226" y="244536"/>
                  </a:lnTo>
                  <a:lnTo>
                    <a:pt x="288290" y="244536"/>
                  </a:lnTo>
                  <a:lnTo>
                    <a:pt x="288290" y="204788"/>
                  </a:lnTo>
                  <a:close/>
                  <a:moveTo>
                    <a:pt x="295022" y="167879"/>
                  </a:moveTo>
                  <a:lnTo>
                    <a:pt x="277044" y="179461"/>
                  </a:lnTo>
                  <a:lnTo>
                    <a:pt x="284962" y="179461"/>
                  </a:lnTo>
                  <a:close/>
                  <a:moveTo>
                    <a:pt x="130934" y="81040"/>
                  </a:moveTo>
                  <a:lnTo>
                    <a:pt x="130124" y="86657"/>
                  </a:lnTo>
                  <a:cubicBezTo>
                    <a:pt x="128830" y="90009"/>
                    <a:pt x="126686" y="93634"/>
                    <a:pt x="123692" y="97531"/>
                  </a:cubicBezTo>
                  <a:cubicBezTo>
                    <a:pt x="118906" y="99462"/>
                    <a:pt x="116513" y="102944"/>
                    <a:pt x="116513" y="107977"/>
                  </a:cubicBezTo>
                  <a:lnTo>
                    <a:pt x="116513" y="414649"/>
                  </a:lnTo>
                  <a:cubicBezTo>
                    <a:pt x="153672" y="386734"/>
                    <a:pt x="170958" y="353826"/>
                    <a:pt x="168369" y="315927"/>
                  </a:cubicBezTo>
                  <a:cubicBezTo>
                    <a:pt x="169664" y="312230"/>
                    <a:pt x="169664" y="306150"/>
                    <a:pt x="168369" y="297687"/>
                  </a:cubicBezTo>
                  <a:cubicBezTo>
                    <a:pt x="168369" y="293250"/>
                    <a:pt x="168369" y="291709"/>
                    <a:pt x="168369" y="293065"/>
                  </a:cubicBezTo>
                  <a:lnTo>
                    <a:pt x="167568" y="293065"/>
                  </a:lnTo>
                  <a:cubicBezTo>
                    <a:pt x="163707" y="294359"/>
                    <a:pt x="160420" y="295006"/>
                    <a:pt x="157708" y="295006"/>
                  </a:cubicBezTo>
                  <a:cubicBezTo>
                    <a:pt x="135195" y="297594"/>
                    <a:pt x="125869" y="290292"/>
                    <a:pt x="129731" y="273099"/>
                  </a:cubicBezTo>
                  <a:cubicBezTo>
                    <a:pt x="129731" y="272154"/>
                    <a:pt x="129731" y="267645"/>
                    <a:pt x="129731" y="259572"/>
                  </a:cubicBezTo>
                  <a:cubicBezTo>
                    <a:pt x="131005" y="249240"/>
                    <a:pt x="131641" y="242841"/>
                    <a:pt x="131641" y="240376"/>
                  </a:cubicBezTo>
                  <a:lnTo>
                    <a:pt x="131641" y="212861"/>
                  </a:lnTo>
                  <a:cubicBezTo>
                    <a:pt x="131641" y="201769"/>
                    <a:pt x="130399" y="192433"/>
                    <a:pt x="127913" y="184853"/>
                  </a:cubicBezTo>
                  <a:cubicBezTo>
                    <a:pt x="126537" y="177294"/>
                    <a:pt x="126670" y="171717"/>
                    <a:pt x="128314" y="168122"/>
                  </a:cubicBezTo>
                  <a:cubicBezTo>
                    <a:pt x="130635" y="162761"/>
                    <a:pt x="136643" y="161425"/>
                    <a:pt x="146339" y="164116"/>
                  </a:cubicBezTo>
                  <a:lnTo>
                    <a:pt x="186267" y="172881"/>
                  </a:lnTo>
                  <a:lnTo>
                    <a:pt x="179677" y="156074"/>
                  </a:lnTo>
                  <a:cubicBezTo>
                    <a:pt x="178445" y="141449"/>
                    <a:pt x="172457" y="126967"/>
                    <a:pt x="161714" y="112629"/>
                  </a:cubicBezTo>
                  <a:cubicBezTo>
                    <a:pt x="159958" y="110524"/>
                    <a:pt x="158846" y="108349"/>
                    <a:pt x="158379" y="106105"/>
                  </a:cubicBezTo>
                  <a:lnTo>
                    <a:pt x="158901" y="99290"/>
                  </a:lnTo>
                  <a:lnTo>
                    <a:pt x="146277" y="96638"/>
                  </a:lnTo>
                  <a:cubicBezTo>
                    <a:pt x="142431" y="94902"/>
                    <a:pt x="138967" y="92319"/>
                    <a:pt x="135886" y="88889"/>
                  </a:cubicBezTo>
                  <a:close/>
                  <a:moveTo>
                    <a:pt x="203890" y="57158"/>
                  </a:moveTo>
                  <a:lnTo>
                    <a:pt x="201076" y="71372"/>
                  </a:lnTo>
                  <a:cubicBezTo>
                    <a:pt x="198822" y="76564"/>
                    <a:pt x="195434" y="81286"/>
                    <a:pt x="190912" y="85538"/>
                  </a:cubicBezTo>
                  <a:lnTo>
                    <a:pt x="176089" y="95451"/>
                  </a:lnTo>
                  <a:lnTo>
                    <a:pt x="196803" y="97749"/>
                  </a:lnTo>
                  <a:cubicBezTo>
                    <a:pt x="218175" y="101928"/>
                    <a:pt x="233614" y="110873"/>
                    <a:pt x="243120" y="124584"/>
                  </a:cubicBezTo>
                  <a:cubicBezTo>
                    <a:pt x="252101" y="141901"/>
                    <a:pt x="252013" y="156571"/>
                    <a:pt x="242854" y="168596"/>
                  </a:cubicBezTo>
                  <a:lnTo>
                    <a:pt x="230975" y="179461"/>
                  </a:lnTo>
                  <a:lnTo>
                    <a:pt x="243613" y="179461"/>
                  </a:lnTo>
                  <a:cubicBezTo>
                    <a:pt x="254150" y="157235"/>
                    <a:pt x="261350" y="129371"/>
                    <a:pt x="265212" y="95868"/>
                  </a:cubicBezTo>
                  <a:cubicBezTo>
                    <a:pt x="265212" y="83255"/>
                    <a:pt x="272268" y="78972"/>
                    <a:pt x="286380" y="83019"/>
                  </a:cubicBezTo>
                  <a:cubicBezTo>
                    <a:pt x="297677" y="85525"/>
                    <a:pt x="312375" y="88709"/>
                    <a:pt x="330472" y="92571"/>
                  </a:cubicBezTo>
                  <a:cubicBezTo>
                    <a:pt x="335833" y="93906"/>
                    <a:pt x="340599" y="95251"/>
                    <a:pt x="344769" y="96607"/>
                  </a:cubicBezTo>
                  <a:cubicBezTo>
                    <a:pt x="353314" y="98333"/>
                    <a:pt x="358470" y="102780"/>
                    <a:pt x="360236" y="109949"/>
                  </a:cubicBezTo>
                  <a:cubicBezTo>
                    <a:pt x="358305" y="119747"/>
                    <a:pt x="352667" y="125581"/>
                    <a:pt x="343320" y="127450"/>
                  </a:cubicBezTo>
                  <a:cubicBezTo>
                    <a:pt x="338144" y="127450"/>
                    <a:pt x="332968" y="130028"/>
                    <a:pt x="327791" y="135184"/>
                  </a:cubicBezTo>
                  <a:lnTo>
                    <a:pt x="308486" y="157167"/>
                  </a:lnTo>
                  <a:lnTo>
                    <a:pt x="315744" y="154904"/>
                  </a:lnTo>
                  <a:cubicBezTo>
                    <a:pt x="335874" y="158889"/>
                    <a:pt x="356775" y="169611"/>
                    <a:pt x="378446" y="187071"/>
                  </a:cubicBezTo>
                  <a:cubicBezTo>
                    <a:pt x="386930" y="197999"/>
                    <a:pt x="384424" y="206473"/>
                    <a:pt x="370928" y="212491"/>
                  </a:cubicBezTo>
                  <a:cubicBezTo>
                    <a:pt x="368956" y="212984"/>
                    <a:pt x="367970" y="214484"/>
                    <a:pt x="367970" y="216990"/>
                  </a:cubicBezTo>
                  <a:cubicBezTo>
                    <a:pt x="366676" y="222187"/>
                    <a:pt x="366676" y="232499"/>
                    <a:pt x="367970" y="247925"/>
                  </a:cubicBezTo>
                  <a:cubicBezTo>
                    <a:pt x="367970" y="265077"/>
                    <a:pt x="361612" y="274537"/>
                    <a:pt x="348897" y="276303"/>
                  </a:cubicBezTo>
                  <a:cubicBezTo>
                    <a:pt x="348035" y="276303"/>
                    <a:pt x="346135" y="276796"/>
                    <a:pt x="343197" y="277782"/>
                  </a:cubicBezTo>
                  <a:cubicBezTo>
                    <a:pt x="337815" y="280494"/>
                    <a:pt x="330605" y="282424"/>
                    <a:pt x="321567" y="283575"/>
                  </a:cubicBezTo>
                  <a:cubicBezTo>
                    <a:pt x="329291" y="288505"/>
                    <a:pt x="328212" y="294924"/>
                    <a:pt x="318332" y="302832"/>
                  </a:cubicBezTo>
                  <a:cubicBezTo>
                    <a:pt x="316627" y="303407"/>
                    <a:pt x="315774" y="306129"/>
                    <a:pt x="315774" y="310998"/>
                  </a:cubicBezTo>
                  <a:lnTo>
                    <a:pt x="315774" y="353826"/>
                  </a:lnTo>
                  <a:cubicBezTo>
                    <a:pt x="314480" y="357442"/>
                    <a:pt x="315055" y="359249"/>
                    <a:pt x="317500" y="359249"/>
                  </a:cubicBezTo>
                  <a:lnTo>
                    <a:pt x="333060" y="359249"/>
                  </a:lnTo>
                  <a:cubicBezTo>
                    <a:pt x="339613" y="359229"/>
                    <a:pt x="345847" y="343135"/>
                    <a:pt x="351763" y="310967"/>
                  </a:cubicBezTo>
                  <a:cubicBezTo>
                    <a:pt x="356980" y="295437"/>
                    <a:pt x="362722" y="288977"/>
                    <a:pt x="368987" y="291586"/>
                  </a:cubicBezTo>
                  <a:cubicBezTo>
                    <a:pt x="375581" y="291586"/>
                    <a:pt x="378878" y="297676"/>
                    <a:pt x="378878" y="309857"/>
                  </a:cubicBezTo>
                  <a:cubicBezTo>
                    <a:pt x="377604" y="330029"/>
                    <a:pt x="382236" y="342775"/>
                    <a:pt x="392774" y="348095"/>
                  </a:cubicBezTo>
                  <a:lnTo>
                    <a:pt x="393838" y="349231"/>
                  </a:lnTo>
                  <a:lnTo>
                    <a:pt x="388090" y="70694"/>
                  </a:lnTo>
                  <a:lnTo>
                    <a:pt x="274116" y="70694"/>
                  </a:lnTo>
                  <a:cubicBezTo>
                    <a:pt x="261792" y="70694"/>
                    <a:pt x="246612" y="71988"/>
                    <a:pt x="228576" y="74576"/>
                  </a:cubicBezTo>
                  <a:cubicBezTo>
                    <a:pt x="222414" y="74576"/>
                    <a:pt x="217700" y="72943"/>
                    <a:pt x="214434" y="69677"/>
                  </a:cubicBezTo>
                  <a:cubicBezTo>
                    <a:pt x="212862" y="68887"/>
                    <a:pt x="211239" y="66784"/>
                    <a:pt x="209565" y="63369"/>
                  </a:cubicBezTo>
                  <a:lnTo>
                    <a:pt x="208082" y="59304"/>
                  </a:lnTo>
                  <a:lnTo>
                    <a:pt x="203896" y="57168"/>
                  </a:lnTo>
                  <a:close/>
                  <a:moveTo>
                    <a:pt x="103079" y="381"/>
                  </a:moveTo>
                  <a:cubicBezTo>
                    <a:pt x="155582" y="-2289"/>
                    <a:pt x="188223" y="9111"/>
                    <a:pt x="200999" y="34582"/>
                  </a:cubicBezTo>
                  <a:lnTo>
                    <a:pt x="202598" y="43787"/>
                  </a:lnTo>
                  <a:lnTo>
                    <a:pt x="203503" y="42701"/>
                  </a:lnTo>
                  <a:cubicBezTo>
                    <a:pt x="205480" y="41911"/>
                    <a:pt x="208446" y="41515"/>
                    <a:pt x="212400" y="41515"/>
                  </a:cubicBezTo>
                  <a:cubicBezTo>
                    <a:pt x="233085" y="44083"/>
                    <a:pt x="260107" y="45367"/>
                    <a:pt x="293466" y="45367"/>
                  </a:cubicBezTo>
                  <a:lnTo>
                    <a:pt x="384300" y="45367"/>
                  </a:lnTo>
                  <a:cubicBezTo>
                    <a:pt x="397200" y="24743"/>
                    <a:pt x="407892" y="14431"/>
                    <a:pt x="416376" y="14431"/>
                  </a:cubicBezTo>
                  <a:cubicBezTo>
                    <a:pt x="449406" y="25441"/>
                    <a:pt x="473460" y="41217"/>
                    <a:pt x="488538" y="61759"/>
                  </a:cubicBezTo>
                  <a:cubicBezTo>
                    <a:pt x="488913" y="63345"/>
                    <a:pt x="488937" y="64948"/>
                    <a:pt x="488611" y="66567"/>
                  </a:cubicBezTo>
                  <a:cubicBezTo>
                    <a:pt x="487633" y="71424"/>
                    <a:pt x="483500" y="76425"/>
                    <a:pt x="476213" y="81571"/>
                  </a:cubicBezTo>
                  <a:cubicBezTo>
                    <a:pt x="473029" y="82947"/>
                    <a:pt x="472084" y="85782"/>
                    <a:pt x="473378" y="90075"/>
                  </a:cubicBezTo>
                  <a:lnTo>
                    <a:pt x="473378" y="250606"/>
                  </a:lnTo>
                  <a:cubicBezTo>
                    <a:pt x="474611" y="305821"/>
                    <a:pt x="476511" y="362998"/>
                    <a:pt x="479078" y="422137"/>
                  </a:cubicBezTo>
                  <a:cubicBezTo>
                    <a:pt x="481728" y="452168"/>
                    <a:pt x="474878" y="470204"/>
                    <a:pt x="458527" y="476243"/>
                  </a:cubicBezTo>
                  <a:cubicBezTo>
                    <a:pt x="446798" y="484090"/>
                    <a:pt x="426729" y="490704"/>
                    <a:pt x="398320" y="496086"/>
                  </a:cubicBezTo>
                  <a:cubicBezTo>
                    <a:pt x="376751" y="498674"/>
                    <a:pt x="365094" y="492440"/>
                    <a:pt x="363348" y="477383"/>
                  </a:cubicBezTo>
                  <a:cubicBezTo>
                    <a:pt x="361109" y="458320"/>
                    <a:pt x="346977" y="446417"/>
                    <a:pt x="320951" y="441672"/>
                  </a:cubicBezTo>
                  <a:cubicBezTo>
                    <a:pt x="306859" y="438344"/>
                    <a:pt x="300471" y="432377"/>
                    <a:pt x="301786" y="423770"/>
                  </a:cubicBezTo>
                  <a:lnTo>
                    <a:pt x="304227" y="420689"/>
                  </a:lnTo>
                  <a:lnTo>
                    <a:pt x="296486" y="420689"/>
                  </a:lnTo>
                  <a:cubicBezTo>
                    <a:pt x="258916" y="423256"/>
                    <a:pt x="241415" y="406330"/>
                    <a:pt x="243982" y="369910"/>
                  </a:cubicBezTo>
                  <a:lnTo>
                    <a:pt x="243982" y="318084"/>
                  </a:lnTo>
                  <a:lnTo>
                    <a:pt x="243001" y="308752"/>
                  </a:lnTo>
                  <a:lnTo>
                    <a:pt x="242195" y="311275"/>
                  </a:lnTo>
                  <a:cubicBezTo>
                    <a:pt x="244824" y="382369"/>
                    <a:pt x="202930" y="425002"/>
                    <a:pt x="116513" y="439176"/>
                  </a:cubicBezTo>
                  <a:lnTo>
                    <a:pt x="116513" y="448450"/>
                  </a:lnTo>
                  <a:cubicBezTo>
                    <a:pt x="117807" y="466116"/>
                    <a:pt x="110042" y="478030"/>
                    <a:pt x="93219" y="484192"/>
                  </a:cubicBezTo>
                  <a:cubicBezTo>
                    <a:pt x="82435" y="488198"/>
                    <a:pt x="71640" y="490878"/>
                    <a:pt x="60835" y="492234"/>
                  </a:cubicBezTo>
                  <a:cubicBezTo>
                    <a:pt x="35919" y="496096"/>
                    <a:pt x="25412" y="482878"/>
                    <a:pt x="29315" y="452579"/>
                  </a:cubicBezTo>
                  <a:cubicBezTo>
                    <a:pt x="33135" y="411681"/>
                    <a:pt x="35046" y="359763"/>
                    <a:pt x="35046" y="296824"/>
                  </a:cubicBezTo>
                  <a:lnTo>
                    <a:pt x="35046" y="168214"/>
                  </a:lnTo>
                  <a:cubicBezTo>
                    <a:pt x="33772" y="136170"/>
                    <a:pt x="31851" y="104762"/>
                    <a:pt x="29284" y="73991"/>
                  </a:cubicBezTo>
                  <a:cubicBezTo>
                    <a:pt x="26696" y="55339"/>
                    <a:pt x="34203" y="47996"/>
                    <a:pt x="51807" y="51960"/>
                  </a:cubicBezTo>
                  <a:cubicBezTo>
                    <a:pt x="77751" y="54549"/>
                    <a:pt x="100090" y="58513"/>
                    <a:pt x="118824" y="63854"/>
                  </a:cubicBezTo>
                  <a:lnTo>
                    <a:pt x="123565" y="67043"/>
                  </a:lnTo>
                  <a:lnTo>
                    <a:pt x="113216" y="44966"/>
                  </a:lnTo>
                  <a:cubicBezTo>
                    <a:pt x="107896" y="35558"/>
                    <a:pt x="102113" y="27105"/>
                    <a:pt x="95869" y="19608"/>
                  </a:cubicBezTo>
                  <a:cubicBezTo>
                    <a:pt x="89850" y="9029"/>
                    <a:pt x="92253" y="2620"/>
                    <a:pt x="103079" y="381"/>
                  </a:cubicBezTo>
                  <a:close/>
                </a:path>
              </a:pathLst>
            </a:custGeom>
            <a:solidFill>
              <a:srgbClr val="AF1E22"/>
            </a:solidFill>
            <a:ln w="0">
              <a:noFill/>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540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defRPr>
              </a:lvl1pPr>
            </a:lstStyle>
            <a:p>
              <a:endParaRPr lang="zh-CN" altLang="en-US" sz="4000" b="1"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826259"/>
          </a:xfrm>
          <a:prstGeom prst="rect">
            <a:avLst/>
          </a:prstGeom>
          <a:gradFill>
            <a:gsLst>
              <a:gs pos="25000">
                <a:srgbClr val="9D211B"/>
              </a:gs>
              <a:gs pos="100000">
                <a:schemeClr val="tx1">
                  <a:lumMod val="65000"/>
                  <a:lumOff val="3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479140" y="1826259"/>
            <a:ext cx="8027582" cy="5031741"/>
            <a:chOff x="5479140" y="1826259"/>
            <a:chExt cx="8027582" cy="5031741"/>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rcRect l="42493" b="44018"/>
            <a:stretch>
              <a:fillRect/>
            </a:stretch>
          </p:blipFill>
          <p:spPr>
            <a:xfrm>
              <a:off x="5487020" y="1826259"/>
              <a:ext cx="7758029" cy="5031739"/>
            </a:xfrm>
            <a:custGeom>
              <a:avLst/>
              <a:gdLst>
                <a:gd name="connsiteX0" fmla="*/ 1257935 w 7758029"/>
                <a:gd name="connsiteY0" fmla="*/ 0 h 5031739"/>
                <a:gd name="connsiteX1" fmla="*/ 7758029 w 7758029"/>
                <a:gd name="connsiteY1" fmla="*/ 0 h 5031739"/>
                <a:gd name="connsiteX2" fmla="*/ 7758029 w 7758029"/>
                <a:gd name="connsiteY2" fmla="*/ 1078212 h 5031739"/>
                <a:gd name="connsiteX3" fmla="*/ 6769647 w 7758029"/>
                <a:gd name="connsiteY3" fmla="*/ 5031739 h 5031739"/>
                <a:gd name="connsiteX4" fmla="*/ 0 w 7758029"/>
                <a:gd name="connsiteY4" fmla="*/ 5031739 h 5031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8029" h="5031739">
                  <a:moveTo>
                    <a:pt x="1257935" y="0"/>
                  </a:moveTo>
                  <a:lnTo>
                    <a:pt x="7758029" y="0"/>
                  </a:lnTo>
                  <a:lnTo>
                    <a:pt x="7758029" y="1078212"/>
                  </a:lnTo>
                  <a:lnTo>
                    <a:pt x="6769647" y="5031739"/>
                  </a:lnTo>
                  <a:lnTo>
                    <a:pt x="0" y="5031739"/>
                  </a:lnTo>
                  <a:close/>
                </a:path>
              </a:pathLst>
            </a:custGeom>
            <a:effectLst>
              <a:innerShdw blurRad="304800" dist="279400" dir="16200000">
                <a:prstClr val="black">
                  <a:alpha val="58000"/>
                </a:prstClr>
              </a:innerShdw>
            </a:effectLst>
          </p:spPr>
        </p:pic>
        <p:sp>
          <p:nvSpPr>
            <p:cNvPr id="28" name="平行四边形 27"/>
            <p:cNvSpPr/>
            <p:nvPr/>
          </p:nvSpPr>
          <p:spPr>
            <a:xfrm>
              <a:off x="5479140" y="1826261"/>
              <a:ext cx="8027582" cy="5031739"/>
            </a:xfrm>
            <a:prstGeom prst="parallelogram">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69002" y="1826261"/>
            <a:ext cx="8027582" cy="5031740"/>
            <a:chOff x="-1269002" y="1826261"/>
            <a:chExt cx="8027582" cy="5031740"/>
          </a:xfrm>
        </p:grpSpPr>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l="7744" r="4193" b="40"/>
            <a:stretch>
              <a:fillRect/>
            </a:stretch>
          </p:blipFill>
          <p:spPr>
            <a:xfrm>
              <a:off x="0" y="1826262"/>
              <a:ext cx="6741042" cy="5031739"/>
            </a:xfrm>
            <a:custGeom>
              <a:avLst/>
              <a:gdLst>
                <a:gd name="connsiteX0" fmla="*/ 0 w 6741042"/>
                <a:gd name="connsiteY0" fmla="*/ 0 h 5031739"/>
                <a:gd name="connsiteX1" fmla="*/ 6741042 w 6741042"/>
                <a:gd name="connsiteY1" fmla="*/ 0 h 5031739"/>
                <a:gd name="connsiteX2" fmla="*/ 5483107 w 6741042"/>
                <a:gd name="connsiteY2" fmla="*/ 5031739 h 5031739"/>
                <a:gd name="connsiteX3" fmla="*/ 0 w 6741042"/>
                <a:gd name="connsiteY3" fmla="*/ 5031739 h 5031739"/>
              </a:gdLst>
              <a:ahLst/>
              <a:cxnLst>
                <a:cxn ang="0">
                  <a:pos x="connsiteX0" y="connsiteY0"/>
                </a:cxn>
                <a:cxn ang="0">
                  <a:pos x="connsiteX1" y="connsiteY1"/>
                </a:cxn>
                <a:cxn ang="0">
                  <a:pos x="connsiteX2" y="connsiteY2"/>
                </a:cxn>
                <a:cxn ang="0">
                  <a:pos x="connsiteX3" y="connsiteY3"/>
                </a:cxn>
              </a:cxnLst>
              <a:rect l="l" t="t" r="r" b="b"/>
              <a:pathLst>
                <a:path w="6741042" h="5031739">
                  <a:moveTo>
                    <a:pt x="0" y="0"/>
                  </a:moveTo>
                  <a:lnTo>
                    <a:pt x="6741042" y="0"/>
                  </a:lnTo>
                  <a:lnTo>
                    <a:pt x="5483107" y="5031739"/>
                  </a:lnTo>
                  <a:lnTo>
                    <a:pt x="0" y="5031739"/>
                  </a:lnTo>
                  <a:close/>
                </a:path>
              </a:pathLst>
            </a:custGeom>
            <a:effectLst>
              <a:innerShdw blurRad="584200" dist="190500" dir="16200000">
                <a:prstClr val="black">
                  <a:alpha val="66000"/>
                </a:prstClr>
              </a:innerShdw>
            </a:effectLst>
          </p:spPr>
        </p:pic>
        <p:sp>
          <p:nvSpPr>
            <p:cNvPr id="23" name="平行四边形 22"/>
            <p:cNvSpPr/>
            <p:nvPr/>
          </p:nvSpPr>
          <p:spPr>
            <a:xfrm>
              <a:off x="-1269002" y="1826261"/>
              <a:ext cx="8027582" cy="5031739"/>
            </a:xfrm>
            <a:prstGeom prst="parallelogram">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矩形 18"/>
          <p:cNvSpPr/>
          <p:nvPr/>
        </p:nvSpPr>
        <p:spPr>
          <a:xfrm>
            <a:off x="1192368" y="2146927"/>
            <a:ext cx="2870348" cy="392868"/>
          </a:xfrm>
          <a:prstGeom prst="rect">
            <a:avLst/>
          </a:prstGeom>
        </p:spPr>
        <p:txBody>
          <a:bodyPr wrap="square">
            <a:spAutoFit/>
          </a:bodyPr>
          <a:lstStyle/>
          <a:p>
            <a:pPr algn="just">
              <a:lnSpc>
                <a:spcPct val="150000"/>
              </a:lnSpc>
              <a:spcBef>
                <a:spcPts val="1200"/>
              </a:spcBef>
            </a:pPr>
            <a:endParaRPr lang="zh-CN" altLang="en-US" sz="2400" baseline="30000"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522982" y="3645443"/>
            <a:ext cx="5071522" cy="553085"/>
          </a:xfrm>
          <a:prstGeom prst="rect">
            <a:avLst/>
          </a:prstGeom>
          <a:scene3d>
            <a:camera prst="orthographicFront"/>
            <a:lightRig rig="threePt" dir="t"/>
          </a:scene3d>
          <a:sp3d>
            <a:bevelT w="139700" h="139700" prst="divot"/>
          </a:sp3d>
        </p:spPr>
        <p:txBody>
          <a:bodyPr wrap="square">
            <a:spAutoFit/>
          </a:bodyPr>
          <a:lstStyle/>
          <a:p>
            <a:pPr algn="ctr"/>
            <a:r>
              <a:rPr lang="zh-CN" altLang="en-US" sz="3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帝国主义和中华民族的矛盾</a:t>
            </a:r>
            <a:endParaRPr lang="zh-CN" altLang="en-US" sz="3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矩形 30"/>
          <p:cNvSpPr/>
          <p:nvPr/>
        </p:nvSpPr>
        <p:spPr>
          <a:xfrm>
            <a:off x="545023" y="4581459"/>
            <a:ext cx="5071521" cy="760593"/>
          </a:xfrm>
          <a:prstGeom prst="rect">
            <a:avLst/>
          </a:prstGeom>
        </p:spPr>
        <p:txBody>
          <a:bodyPr wrap="square">
            <a:spAutoFit/>
          </a:bodyPr>
          <a:lstStyle/>
          <a:p>
            <a:pPr algn="ctr">
              <a:lnSpc>
                <a:spcPct val="150000"/>
              </a:lnSpc>
            </a:pPr>
            <a:r>
              <a:rPr lang="zh-CN" altLang="en-US" sz="2800" b="1"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是各种矛盾中</a:t>
            </a:r>
            <a:r>
              <a:rPr lang="zh-CN" altLang="en-US" sz="3200" b="1" dirty="0">
                <a:solidFill>
                  <a:srgbClr val="FFF8C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最主要的矛盾</a:t>
            </a:r>
            <a:endParaRPr lang="zh-CN" altLang="en-US" sz="2800" b="1" dirty="0">
              <a:solidFill>
                <a:srgbClr val="FFF8C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21" name="矩形 20"/>
          <p:cNvSpPr/>
          <p:nvPr/>
        </p:nvSpPr>
        <p:spPr>
          <a:xfrm>
            <a:off x="6597497" y="3642221"/>
            <a:ext cx="4847702" cy="553085"/>
          </a:xfrm>
          <a:prstGeom prst="rect">
            <a:avLst/>
          </a:prstGeom>
          <a:scene3d>
            <a:camera prst="orthographicFront"/>
            <a:lightRig rig="threePt" dir="t"/>
          </a:scene3d>
          <a:sp3d>
            <a:bevelT w="139700" h="139700" prst="divot"/>
          </a:sp3d>
        </p:spPr>
        <p:txBody>
          <a:bodyPr wrap="square">
            <a:spAutoFit/>
          </a:bodyPr>
          <a:lstStyle/>
          <a:p>
            <a:pPr algn="ctr"/>
            <a:r>
              <a:rPr lang="zh-CN" altLang="en-US" sz="3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封建主义和人民大众的矛盾</a:t>
            </a:r>
            <a:endParaRPr lang="zh-CN" altLang="en-US" sz="3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2595409" y="4379099"/>
            <a:ext cx="97075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22" name="矩形 21"/>
          <p:cNvSpPr/>
          <p:nvPr/>
        </p:nvSpPr>
        <p:spPr>
          <a:xfrm>
            <a:off x="3755353" y="709363"/>
            <a:ext cx="4681294" cy="598805"/>
          </a:xfrm>
          <a:prstGeom prst="rect">
            <a:avLst/>
          </a:prstGeom>
        </p:spPr>
        <p:txBody>
          <a:bodyPr wrap="square">
            <a:spAutoFit/>
          </a:bodyPr>
          <a:lstStyle/>
          <a:p>
            <a:pPr algn="ctr">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近代中国社会的主要矛盾</a:t>
            </a:r>
            <a:endParaRPr lang="zh-CN" altLang="en-US" sz="2200" b="1"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1826259"/>
          </a:xfrm>
          <a:prstGeom prst="rect">
            <a:avLst/>
          </a:prstGeom>
          <a:gradFill>
            <a:gsLst>
              <a:gs pos="25000">
                <a:srgbClr val="9D211B"/>
              </a:gs>
              <a:gs pos="100000">
                <a:schemeClr val="tx1">
                  <a:lumMod val="65000"/>
                  <a:lumOff val="3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1">
            <a:duotone>
              <a:prstClr val="black"/>
              <a:schemeClr val="accent3">
                <a:tint val="45000"/>
                <a:satMod val="400000"/>
              </a:schemeClr>
            </a:duotone>
            <a:extLst>
              <a:ext uri="{28A0092B-C50C-407E-A947-70E740481C1C}">
                <a14:useLocalDpi xmlns:a14="http://schemas.microsoft.com/office/drawing/2010/main" val="0"/>
              </a:ext>
            </a:extLst>
          </a:blip>
          <a:srcRect t="206" b="45792"/>
          <a:stretch>
            <a:fillRect/>
          </a:stretch>
        </p:blipFill>
        <p:spPr>
          <a:xfrm>
            <a:off x="0" y="1826259"/>
            <a:ext cx="12192000" cy="4395432"/>
          </a:xfrm>
          <a:prstGeom prst="rect">
            <a:avLst/>
          </a:prstGeom>
          <a:effectLst>
            <a:reflection blurRad="6350" stA="42000" endPos="90000" dir="5400000" sy="-100000" algn="bl" rotWithShape="0"/>
          </a:effectLst>
        </p:spPr>
      </p:pic>
      <p:sp>
        <p:nvSpPr>
          <p:cNvPr id="2" name="矩形 1"/>
          <p:cNvSpPr/>
          <p:nvPr/>
        </p:nvSpPr>
        <p:spPr>
          <a:xfrm>
            <a:off x="3755353" y="709363"/>
            <a:ext cx="4681294" cy="546816"/>
          </a:xfrm>
          <a:prstGeom prst="rect">
            <a:avLst/>
          </a:prstGeom>
        </p:spPr>
        <p:txBody>
          <a:bodyPr wrap="square">
            <a:spAutoFit/>
          </a:bodyPr>
          <a:lstStyle/>
          <a:p>
            <a:pPr algn="ctr">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近代中国的基本国情和主要矛盾</a:t>
            </a:r>
            <a:endParaRPr lang="zh-CN" altLang="en-US" sz="2200" b="1" dirty="0">
              <a:solidFill>
                <a:schemeClr val="bg1"/>
              </a:solidFill>
              <a:effectLst>
                <a:outerShdw blurRad="38100" dist="38100" dir="2700000" algn="tl">
                  <a:srgbClr val="000000">
                    <a:alpha val="43137"/>
                  </a:srgbClr>
                </a:outerShdw>
              </a:effectLst>
            </a:endParaRPr>
          </a:p>
        </p:txBody>
      </p:sp>
      <p:grpSp>
        <p:nvGrpSpPr>
          <p:cNvPr id="9" name="组合 8"/>
          <p:cNvGrpSpPr/>
          <p:nvPr/>
        </p:nvGrpSpPr>
        <p:grpSpPr>
          <a:xfrm>
            <a:off x="1515063" y="3660170"/>
            <a:ext cx="3229461" cy="1522993"/>
            <a:chOff x="1515063" y="3660170"/>
            <a:chExt cx="3229461" cy="1522993"/>
          </a:xfrm>
        </p:grpSpPr>
        <p:sp>
          <p:nvSpPr>
            <p:cNvPr id="7" name="矩形: 对角圆角 6"/>
            <p:cNvSpPr/>
            <p:nvPr/>
          </p:nvSpPr>
          <p:spPr>
            <a:xfrm>
              <a:off x="1515063" y="3660170"/>
              <a:ext cx="3229461" cy="1522993"/>
            </a:xfrm>
            <a:prstGeom prst="roundRect">
              <a:avLst>
                <a:gd name="adj" fmla="val 9519"/>
              </a:avLst>
            </a:prstGeom>
            <a:solidFill>
              <a:schemeClr val="bg1"/>
            </a:solidFill>
            <a:ln>
              <a:solidFill>
                <a:schemeClr val="bg1">
                  <a:lumMod val="85000"/>
                </a:schemeClr>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868480" y="3818161"/>
              <a:ext cx="2608406" cy="1200329"/>
            </a:xfrm>
            <a:prstGeom prst="rect">
              <a:avLst/>
            </a:prstGeom>
          </p:spPr>
          <p:txBody>
            <a:bodyPr wrap="none">
              <a:spAutoFit/>
            </a:bodyPr>
            <a:lstStyle/>
            <a:p>
              <a:pPr algn="ctr">
                <a:lnSpc>
                  <a:spcPct val="150000"/>
                </a:lnSpc>
              </a:pPr>
              <a:r>
                <a:rPr lang="zh-CN" altLang="en-US" sz="2400" b="1" spc="300" dirty="0">
                  <a:latin typeface="微软雅黑" panose="020B0503020204020204" pitchFamily="34" charset="-122"/>
                  <a:ea typeface="微软雅黑" panose="020B0503020204020204" pitchFamily="34" charset="-122"/>
                </a:rPr>
                <a:t>近代中国革命的</a:t>
              </a:r>
              <a:endParaRPr lang="en-US" altLang="zh-CN" sz="2400" b="1" spc="300" dirty="0">
                <a:latin typeface="微软雅黑" panose="020B0503020204020204" pitchFamily="34" charset="-122"/>
                <a:ea typeface="微软雅黑" panose="020B0503020204020204" pitchFamily="34" charset="-122"/>
              </a:endParaRPr>
            </a:p>
            <a:p>
              <a:pPr algn="ctr">
                <a:lnSpc>
                  <a:spcPct val="150000"/>
                </a:lnSpc>
              </a:pPr>
              <a:r>
                <a:rPr lang="zh-CN" altLang="en-US" sz="2400" b="1" spc="300" dirty="0">
                  <a:solidFill>
                    <a:srgbClr val="B0261F"/>
                  </a:solidFill>
                  <a:latin typeface="微软雅黑" panose="020B0503020204020204" pitchFamily="34" charset="-122"/>
                  <a:ea typeface="微软雅黑" panose="020B0503020204020204" pitchFamily="34" charset="-122"/>
                </a:rPr>
                <a:t>根本任务</a:t>
              </a:r>
              <a:endParaRPr lang="zh-CN" altLang="en-US" sz="2400" b="1" spc="300" dirty="0">
                <a:solidFill>
                  <a:srgbClr val="B0261F"/>
                </a:solidFill>
              </a:endParaRPr>
            </a:p>
          </p:txBody>
        </p:sp>
      </p:grpSp>
      <p:grpSp>
        <p:nvGrpSpPr>
          <p:cNvPr id="8" name="组合 7"/>
          <p:cNvGrpSpPr/>
          <p:nvPr/>
        </p:nvGrpSpPr>
        <p:grpSpPr>
          <a:xfrm>
            <a:off x="5277368" y="1600199"/>
            <a:ext cx="1637264" cy="870653"/>
            <a:chOff x="5277368" y="1600199"/>
            <a:chExt cx="1637264" cy="870653"/>
          </a:xfrm>
        </p:grpSpPr>
        <p:sp>
          <p:nvSpPr>
            <p:cNvPr id="6" name="箭头: 下 5"/>
            <p:cNvSpPr/>
            <p:nvPr/>
          </p:nvSpPr>
          <p:spPr>
            <a:xfrm>
              <a:off x="5277368" y="1600199"/>
              <a:ext cx="1637264" cy="870653"/>
            </a:xfrm>
            <a:prstGeom prst="downArrow">
              <a:avLst>
                <a:gd name="adj1" fmla="val 68616"/>
                <a:gd name="adj2" fmla="val 50000"/>
              </a:avLst>
            </a:prstGeom>
            <a:solidFill>
              <a:srgbClr val="B0261F"/>
            </a:solidFill>
            <a:ln>
              <a:no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618947" y="1740382"/>
              <a:ext cx="954107" cy="400110"/>
            </a:xfrm>
            <a:prstGeom prst="rect">
              <a:avLst/>
            </a:prstGeom>
            <a:noFill/>
          </p:spPr>
          <p:txBody>
            <a:bodyPr wrap="non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决定了</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750531" y="3505976"/>
            <a:ext cx="1054101" cy="1831379"/>
            <a:chOff x="4896438" y="3352352"/>
            <a:chExt cx="1054101" cy="1831379"/>
          </a:xfrm>
        </p:grpSpPr>
        <p:cxnSp>
          <p:nvCxnSpPr>
            <p:cNvPr id="14" name="连接符: 肘形 13"/>
            <p:cNvCxnSpPr/>
            <p:nvPr/>
          </p:nvCxnSpPr>
          <p:spPr>
            <a:xfrm flipV="1">
              <a:off x="4896438" y="3352352"/>
              <a:ext cx="1054101" cy="950789"/>
            </a:xfrm>
            <a:prstGeom prst="bentConnector3">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p:cNvCxnSpPr/>
            <p:nvPr/>
          </p:nvCxnSpPr>
          <p:spPr>
            <a:xfrm>
              <a:off x="4896438" y="4303141"/>
              <a:ext cx="1054101" cy="880590"/>
            </a:xfrm>
            <a:prstGeom prst="bentConnector3">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839968" y="3759171"/>
            <a:ext cx="5927671" cy="1578183"/>
            <a:chOff x="5740602" y="3140408"/>
            <a:chExt cx="4609094" cy="1578040"/>
          </a:xfrm>
        </p:grpSpPr>
        <p:sp>
          <p:nvSpPr>
            <p:cNvPr id="21" name="Rectangle: Rounded Corners 4"/>
            <p:cNvSpPr/>
            <p:nvPr/>
          </p:nvSpPr>
          <p:spPr>
            <a:xfrm>
              <a:off x="5772610" y="3140408"/>
              <a:ext cx="4577086" cy="1259205"/>
            </a:xfrm>
            <a:prstGeom prst="roundRect">
              <a:avLst>
                <a:gd name="adj" fmla="val 0"/>
              </a:avLst>
            </a:prstGeom>
            <a:solidFill>
              <a:schemeClr val="accent2"/>
            </a:solidFill>
            <a:ln w="53975">
              <a:solidFill>
                <a:schemeClr val="bg1"/>
              </a:solidFill>
            </a:ln>
            <a:effectLst>
              <a:outerShdw blurRad="736600" dist="431800" dir="3660000" sx="91000" sy="91000" algn="tl" rotWithShape="0">
                <a:schemeClr val="tx1">
                  <a:lumMod val="85000"/>
                  <a:lumOff val="15000"/>
                  <a:alpha val="40000"/>
                </a:schemeClr>
              </a:outerShdw>
            </a:effectLst>
          </p:spPr>
          <p:txBody>
            <a:bodyPr vert="horz" wrap="square" lIns="45714" tIns="22857" rIns="45714" bIns="22857" numCol="1" anchor="t" anchorCtr="0" compatLnSpc="1"/>
            <a:lstStyle/>
            <a:p>
              <a:endParaRPr lang="en-US" sz="900" b="1" dirty="0">
                <a:solidFill>
                  <a:schemeClr val="bg1"/>
                </a:solidFill>
                <a:effectLst>
                  <a:outerShdw blurRad="38100" dist="38100" dir="2700000" algn="tl">
                    <a:srgbClr val="000000">
                      <a:alpha val="43137"/>
                    </a:srgbClr>
                  </a:outerShdw>
                </a:effectLst>
              </a:endParaRPr>
            </a:p>
          </p:txBody>
        </p:sp>
        <p:sp>
          <p:nvSpPr>
            <p:cNvPr id="23" name="矩形 22"/>
            <p:cNvSpPr/>
            <p:nvPr/>
          </p:nvSpPr>
          <p:spPr>
            <a:xfrm>
              <a:off x="5740602" y="3144259"/>
              <a:ext cx="4609094" cy="1574189"/>
            </a:xfrm>
            <a:prstGeom prst="round2DiagRect">
              <a:avLst/>
            </a:prstGeom>
          </p:spPr>
          <p:txBody>
            <a:bodyPr wrap="squar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推翻帝国主义、封建主义和</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官僚资本主义的统治，争取民族独立和人民解放</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2" name="矩形 2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专题三 新民主主义革命理论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一、新民主主义革命理论形成的依据是什么？</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5.2.9"/>
  <p:tag name="RESOURCELIBID_ANIM" val="462"/>
</p:tagLst>
</file>

<file path=ppt/tags/tag10.xml><?xml version="1.0" encoding="utf-8"?>
<p:tagLst xmlns:p="http://schemas.openxmlformats.org/presentationml/2006/main">
  <p:tag name="KSO_WM_BEAUTIFY_FLAG" val="#wm#"/>
  <p:tag name="KSO_WM_TEMPLATE_CATEGORY" val="diagram"/>
  <p:tag name="KSO_WM_TEMPLATE_INDEX" val="20202575"/>
</p:tagLst>
</file>

<file path=ppt/tags/tag11.xml><?xml version="1.0" encoding="utf-8"?>
<p:tagLst xmlns:p="http://schemas.openxmlformats.org/presentationml/2006/main">
  <p:tag name="KSO_WM_TAG_VERSION" val="1.0"/>
  <p:tag name="KSO_WM_BEAUTIFY_FLAG" val="#wm#"/>
  <p:tag name="KSO_WM_TEMPLATE_CATEGORY" val="diagram"/>
  <p:tag name="KSO_WM_TEMPLATE_INDEX" val="160630"/>
  <p:tag name="KSO_WM_UNIT_TYPE" val="l_h_f"/>
  <p:tag name="KSO_WM_UNIT_INDEX" val="1_1_1"/>
  <p:tag name="KSO_WM_UNIT_ID" val="diagram160630_4*l_h_f*1_1_1"/>
  <p:tag name="KSO_WM_UNIT_CLEAR" val="1"/>
  <p:tag name="KSO_WM_UNIT_LAYERLEVEL" val="1_1_1"/>
  <p:tag name="KSO_WM_UNIT_VALUE" val="33"/>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630"/>
  <p:tag name="KSO_WM_UNIT_TYPE" val="l_h_f"/>
  <p:tag name="KSO_WM_UNIT_INDEX" val="1_1_1"/>
  <p:tag name="KSO_WM_UNIT_ID" val="diagram160630_4*l_h_f*1_1_1"/>
  <p:tag name="KSO_WM_UNIT_CLEAR" val="1"/>
  <p:tag name="KSO_WM_UNIT_LAYERLEVEL" val="1_1_1"/>
  <p:tag name="KSO_WM_UNIT_VALUE" val="33"/>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Lst>
</file>

<file path=ppt/tags/tag13.xml><?xml version="1.0" encoding="utf-8"?>
<p:tagLst xmlns:p="http://schemas.openxmlformats.org/presentationml/2006/main">
  <p:tag name="KSO_WM_TAG_VERSION" val="1.0"/>
  <p:tag name="KSO_WM_TEMPLATE_CATEGORY" val="diagram"/>
  <p:tag name="KSO_WM_TEMPLATE_INDEX" val="160009"/>
  <p:tag name="KSO_WM_UNIT_ID" val="diagram160009_4*m_h_f*1_3_1"/>
  <p:tag name="KSO_WM_UNIT_CLEAR" val="1"/>
  <p:tag name="KSO_WM_UNIT_LAYERLEVEL" val="1_1_1"/>
  <p:tag name="KSO_WM_UNIT_VALUE" val="12"/>
  <p:tag name="KSO_WM_UNIT_HIGHLIGHT" val="0"/>
  <p:tag name="KSO_WM_UNIT_COMPATIBLE" val="0"/>
  <p:tag name="KSO_WM_DIAGRAM_GROUP_CODE" val="m1-1"/>
  <p:tag name="KSO_WM_UNIT_PRESET_TEXT" val="Lorem ipsum"/>
  <p:tag name="KSO_WM_UNIT_TEXT_FILL_FORE_SCHEMECOLOR_INDEX" val="5"/>
  <p:tag name="KSO_WM_UNIT_TEXT_FILL_TYPE" val="1"/>
</p:tagLst>
</file>

<file path=ppt/tags/tag14.xml><?xml version="1.0" encoding="utf-8"?>
<p:tagLst xmlns:p="http://schemas.openxmlformats.org/presentationml/2006/main">
  <p:tag name="KSO_WM_TAG_VERSION" val="1.0"/>
  <p:tag name="KSO_WM_TEMPLATE_CATEGORY" val="diagram"/>
  <p:tag name="KSO_WM_TEMPLATE_INDEX" val="160009"/>
  <p:tag name="KSO_WM_UNIT_ID" val="diagram160009_4*m_h_f*1_3_1"/>
  <p:tag name="KSO_WM_UNIT_CLEAR" val="1"/>
  <p:tag name="KSO_WM_UNIT_LAYERLEVEL" val="1_1_1"/>
  <p:tag name="KSO_WM_UNIT_VALUE" val="12"/>
  <p:tag name="KSO_WM_UNIT_HIGHLIGHT" val="0"/>
  <p:tag name="KSO_WM_UNIT_COMPATIBLE" val="0"/>
  <p:tag name="KSO_WM_DIAGRAM_GROUP_CODE" val="m1-1"/>
  <p:tag name="KSO_WM_UNIT_PRESET_TEXT" val="Lorem ipsum"/>
  <p:tag name="KSO_WM_UNIT_TEXT_FILL_FORE_SCHEMECOLOR_INDEX" val="5"/>
  <p:tag name="KSO_WM_UNIT_TEXT_FILL_TYPE" val="1"/>
</p:tagLst>
</file>

<file path=ppt/tags/tag15.xml><?xml version="1.0" encoding="utf-8"?>
<p:tagLst xmlns:p="http://schemas.openxmlformats.org/presentationml/2006/main">
  <p:tag name="KSO_WM_TAG_VERSION" val="1.0"/>
  <p:tag name="KSO_WM_TEMPLATE_CATEGORY" val="diagram"/>
  <p:tag name="KSO_WM_TEMPLATE_INDEX" val="160009"/>
  <p:tag name="KSO_WM_UNIT_ID" val="diagram160009_4*m_h_f*1_3_1"/>
  <p:tag name="KSO_WM_UNIT_CLEAR" val="1"/>
  <p:tag name="KSO_WM_UNIT_LAYERLEVEL" val="1_1_1"/>
  <p:tag name="KSO_WM_UNIT_VALUE" val="12"/>
  <p:tag name="KSO_WM_UNIT_HIGHLIGHT" val="0"/>
  <p:tag name="KSO_WM_UNIT_COMPATIBLE" val="0"/>
  <p:tag name="KSO_WM_DIAGRAM_GROUP_CODE" val="m1-1"/>
  <p:tag name="KSO_WM_UNIT_PRESET_TEXT" val="Lorem ipsum"/>
  <p:tag name="KSO_WM_UNIT_TEXT_FILL_FORE_SCHEMECOLOR_INDEX" val="5"/>
  <p:tag name="KSO_WM_UNIT_TEXT_FILL_TYPE" val="1"/>
</p:tagLst>
</file>

<file path=ppt/tags/tag16.xml><?xml version="1.0" encoding="utf-8"?>
<p:tagLst xmlns:p="http://schemas.openxmlformats.org/presentationml/2006/main">
  <p:tag name="KSO_WM_TAG_VERSION" val="1.0"/>
  <p:tag name="KSO_WM_TEMPLATE_CATEGORY" val="diagram"/>
  <p:tag name="KSO_WM_TEMPLATE_INDEX" val="160009"/>
  <p:tag name="KSO_WM_UNIT_ID" val="diagram160009_4*m_h_f*1_3_1"/>
  <p:tag name="KSO_WM_UNIT_CLEAR" val="1"/>
  <p:tag name="KSO_WM_UNIT_LAYERLEVEL" val="1_1_1"/>
  <p:tag name="KSO_WM_UNIT_VALUE" val="12"/>
  <p:tag name="KSO_WM_UNIT_HIGHLIGHT" val="0"/>
  <p:tag name="KSO_WM_UNIT_COMPATIBLE" val="0"/>
  <p:tag name="KSO_WM_DIAGRAM_GROUP_CODE" val="m1-1"/>
  <p:tag name="KSO_WM_UNIT_PRESET_TEXT" val="Lorem ipsum"/>
  <p:tag name="KSO_WM_UNIT_TEXT_FILL_FORE_SCHEMECOLOR_INDEX" val="5"/>
  <p:tag name="KSO_WM_UNIT_TEXT_FILL_TYPE" val="1"/>
</p:tagLst>
</file>

<file path=ppt/tags/tag17.xml><?xml version="1.0" encoding="utf-8"?>
<p:tagLst xmlns:p="http://schemas.openxmlformats.org/presentationml/2006/main">
  <p:tag name="KSO_WM_SLIDE_ANIMATION_ID" val="3167240"/>
  <p:tag name="KSO_WM_SLIDE_ANIMATION_TYPE" val="1_3_2_3"/>
</p:tagLst>
</file>

<file path=ppt/tags/tag18.xml><?xml version="1.0" encoding="utf-8"?>
<p:tagLst xmlns:p="http://schemas.openxmlformats.org/presentationml/2006/main">
  <p:tag name="MH" val="20200927110041"/>
  <p:tag name="MH_LIBRARY" val="GRAPHIC"/>
  <p:tag name="MH_TYPE" val="Text"/>
  <p:tag name="MH_ORDER" val="1"/>
</p:tagLst>
</file>

<file path=ppt/tags/tag19.xml><?xml version="1.0" encoding="utf-8"?>
<p:tagLst xmlns:p="http://schemas.openxmlformats.org/presentationml/2006/main">
  <p:tag name="PA" val="v4.0.0"/>
</p:tagLst>
</file>

<file path=ppt/tags/tag2.xml><?xml version="1.0" encoding="utf-8"?>
<p:tagLst xmlns:p="http://schemas.openxmlformats.org/presentationml/2006/main">
  <p:tag name="KSO_WM_UNIT_PLACING_PICTURE_USER_VIEWPORT" val="{&quot;height&quot;:6516.083464566929,&quot;width&quot;:9759.382677165355}"/>
</p:tagLst>
</file>

<file path=ppt/tags/tag20.xml><?xml version="1.0" encoding="utf-8"?>
<p:tagLst xmlns:p="http://schemas.openxmlformats.org/presentationml/2006/main">
  <p:tag name="PA" val="v4.0.0"/>
</p:tagLst>
</file>

<file path=ppt/tags/tag21.xml><?xml version="1.0" encoding="utf-8"?>
<p:tagLst xmlns:p="http://schemas.openxmlformats.org/presentationml/2006/main">
  <p:tag name="PA" val="v4.0.0"/>
</p:tagLst>
</file>

<file path=ppt/tags/tag22.xml><?xml version="1.0" encoding="utf-8"?>
<p:tagLst xmlns:p="http://schemas.openxmlformats.org/presentationml/2006/main">
  <p:tag name="KSO_WM_BEAUTIFY_FLAG" val="#wm#"/>
  <p:tag name="KSO_WM_TEMPLATE_CATEGORY" val="diagram"/>
  <p:tag name="KSO_WM_TEMPLATE_INDEX" val="20202575"/>
</p:tagLst>
</file>

<file path=ppt/tags/tag23.xml><?xml version="1.0" encoding="utf-8"?>
<p:tagLst xmlns:p="http://schemas.openxmlformats.org/presentationml/2006/main">
  <p:tag name="KSO_WM_BEAUTIFY_FLAG" val="#wm#"/>
  <p:tag name="KSO_WM_TEMPLATE_CATEGORY" val="diagram"/>
  <p:tag name="KSO_WM_TEMPLATE_INDEX" val="20202575"/>
</p:tagLst>
</file>

<file path=ppt/tags/tag24.xml><?xml version="1.0" encoding="utf-8"?>
<p:tagLst xmlns:p="http://schemas.openxmlformats.org/presentationml/2006/main">
  <p:tag name="COMMONDATA" val="eyJoZGlkIjoiMWFjN2RlYjAxMTExMmE1MjkxMmE4NGY5N2M2ZWE0N2UifQ=="/>
  <p:tag name="KSO_WPP_MARK_KEY" val="99880aa7-e665-44ed-946d-081405c1eb26"/>
</p:tagLst>
</file>

<file path=ppt/tags/tag3.xml><?xml version="1.0" encoding="utf-8"?>
<p:tagLst xmlns:p="http://schemas.openxmlformats.org/presentationml/2006/main">
  <p:tag name="KSO_WM_UNIT_PLACING_PICTURE_USER_VIEWPORT" val="{&quot;height&quot;:4105,&quot;width&quot;:6776.507086614173}"/>
</p:tagLst>
</file>

<file path=ppt/tags/tag4.xml><?xml version="1.0" encoding="utf-8"?>
<p:tagLst xmlns:p="http://schemas.openxmlformats.org/presentationml/2006/main">
  <p:tag name="KSO_WM_UNIT_PLACING_PICTURE_USER_VIEWPORT" val="{&quot;height&quot;:4105,&quot;width&quot;:6776.507086614173}"/>
</p:tagLst>
</file>

<file path=ppt/tags/tag5.xml><?xml version="1.0" encoding="utf-8"?>
<p:tagLst xmlns:p="http://schemas.openxmlformats.org/presentationml/2006/main">
  <p:tag name="KSO_WM_UNIT_TEXT_PART_ID_V2" val="a-1-1"/>
  <p:tag name="KSO_WM_UNIT_ISCONTENTS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02575_1*a*1"/>
  <p:tag name="KSO_WM_TEMPLATE_CATEGORY" val="diagram"/>
  <p:tag name="KSO_WM_TEMPLATE_INDEX" val="20202575"/>
  <p:tag name="KSO_WM_UNIT_LAYERLEVEL" val="1"/>
  <p:tag name="KSO_WM_TAG_VERSION" val="1.0"/>
  <p:tag name="KSO_WM_BEAUTIFY_FLAG" val="#wm#"/>
  <p:tag name="KSO_WM_UNIT_PRESET_TEXT" val="单击此处添加大标题"/>
</p:tagLst>
</file>

<file path=ppt/tags/tag6.xml><?xml version="1.0" encoding="utf-8"?>
<p:tagLst xmlns:p="http://schemas.openxmlformats.org/presentationml/2006/main">
  <p:tag name="KSO_WM_BEAUTIFY_FLAG" val="#wm#"/>
  <p:tag name="KSO_WM_TEMPLATE_CATEGORY" val="diagram"/>
  <p:tag name="KSO_WM_TEMPLATE_INDEX" val="20202575"/>
</p:tagLst>
</file>

<file path=ppt/tags/tag7.xml><?xml version="1.0" encoding="utf-8"?>
<p:tagLst xmlns:p="http://schemas.openxmlformats.org/presentationml/2006/main">
  <p:tag name="KSO_WM_BEAUTIFY_FLAG" val="#wm#"/>
  <p:tag name="KSO_WM_TEMPLATE_CATEGORY" val="diagram"/>
  <p:tag name="KSO_WM_TEMPLATE_INDEX" val="20202575"/>
</p:tagLst>
</file>

<file path=ppt/tags/tag8.xml><?xml version="1.0" encoding="utf-8"?>
<p:tagLst xmlns:p="http://schemas.openxmlformats.org/presentationml/2006/main">
  <p:tag name="KSO_WM_BEAUTIFY_FLAG" val="#wm#"/>
  <p:tag name="KSO_WM_TEMPLATE_CATEGORY" val="diagram"/>
  <p:tag name="KSO_WM_TEMPLATE_INDEX" val="20202575"/>
</p:tagLst>
</file>

<file path=ppt/tags/tag9.xml><?xml version="1.0" encoding="utf-8"?>
<p:tagLst xmlns:p="http://schemas.openxmlformats.org/presentationml/2006/main">
  <p:tag name="KSO_WM_BEAUTIFY_FLAG" val="#wm#"/>
  <p:tag name="KSO_WM_TEMPLATE_CATEGORY" val="diagram"/>
  <p:tag name="KSO_WM_TEMPLATE_INDEX" val="2020257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10978</Words>
  <Application>WPS 演示</Application>
  <PresentationFormat>宽屏</PresentationFormat>
  <Paragraphs>876</Paragraphs>
  <Slides>77</Slides>
  <Notes>77</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77</vt:i4>
      </vt:variant>
    </vt:vector>
  </HeadingPairs>
  <TitlesOfParts>
    <vt:vector size="108" baseType="lpstr">
      <vt:lpstr>Arial</vt:lpstr>
      <vt:lpstr>宋体</vt:lpstr>
      <vt:lpstr>Wingdings</vt:lpstr>
      <vt:lpstr>微软雅黑</vt:lpstr>
      <vt:lpstr>华文中宋</vt:lpstr>
      <vt:lpstr>等线</vt:lpstr>
      <vt:lpstr>汉仪旗黑-45S</vt:lpstr>
      <vt:lpstr>汉仪秦川飞影W</vt:lpstr>
      <vt:lpstr>华文新魏</vt:lpstr>
      <vt:lpstr>Gotham Rounded Book</vt:lpstr>
      <vt:lpstr>思源黑体 CN Regular</vt:lpstr>
      <vt:lpstr>方正粗宋简体</vt:lpstr>
      <vt:lpstr>Roboto Regular</vt:lpstr>
      <vt:lpstr>楷体</vt:lpstr>
      <vt:lpstr>Arial Unicode MS</vt:lpstr>
      <vt:lpstr>PMingLiU</vt:lpstr>
      <vt:lpstr>PMingLiU-ExtB</vt:lpstr>
      <vt:lpstr>Calibri</vt:lpstr>
      <vt:lpstr>Helvetica</vt:lpstr>
      <vt:lpstr>方正小标宋简体</vt:lpstr>
      <vt:lpstr>Segoe Print</vt:lpstr>
      <vt:lpstr>Source Han Serif SC</vt:lpstr>
      <vt:lpstr>Times New Roman</vt:lpstr>
      <vt:lpstr>方正超粗黑简体</vt:lpstr>
      <vt:lpstr>黑体</vt:lpstr>
      <vt:lpstr>Arial</vt:lpstr>
      <vt:lpstr>华文行楷</vt:lpstr>
      <vt:lpstr>Bebas</vt:lpstr>
      <vt:lpstr>思源黑体 CN Medium</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绿光</cp:lastModifiedBy>
  <cp:revision>5</cp:revision>
  <dcterms:created xsi:type="dcterms:W3CDTF">2019-08-19T01:57:00Z</dcterms:created>
  <dcterms:modified xsi:type="dcterms:W3CDTF">2023-06-24T13:11:54Z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ABF2940DC9BB48B79B54ABE1F7BD82C9</vt:lpwstr>
  </property>
</Properties>
</file>